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58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59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3" r:id="rId34"/>
    <p:sldId id="260" r:id="rId35"/>
    <p:sldId id="292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26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26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263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79" autoAdjust="0"/>
    <p:restoredTop sz="94660"/>
  </p:normalViewPr>
  <p:slideViewPr>
    <p:cSldViewPr snapToGrid="0">
      <p:cViewPr varScale="1">
        <p:scale>
          <a:sx n="44" d="100"/>
          <a:sy n="44" d="100"/>
        </p:scale>
        <p:origin x="58" y="7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1713D-E72A-4B82-9C17-9D366842DB0C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91984-91F5-44CF-9581-0D7A1D6C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71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91984-91F5-44CF-9581-0D7A1D6C70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18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0414A-68E4-6DBD-2CF2-49B3A60E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CDDCF5-056F-A731-4C6C-3887C23709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512890-8698-A173-8EAE-4C46AE1189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77F90-A23A-A18A-027F-DFB206E7ED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91984-91F5-44CF-9581-0D7A1D6C70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47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14A94-CF1D-3BBD-3B6F-AFE91176C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9697F7-DD82-CAA8-37C9-FFC033431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D9A7E0-3C23-2725-DB51-AF7F50265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97229-4899-8E26-0CE3-317CBC4CB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91984-91F5-44CF-9581-0D7A1D6C70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90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9452-AE3F-5034-8299-95BE2E2CA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35697-C677-09D4-C5DB-59E1C1FFE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60CD1-2D0B-FFF0-7E6D-1185602D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3408A-CF42-0860-6792-65265379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D9804-E23F-D548-E0D5-87FE1DF27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7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C6B6-6E2B-393A-B5E4-7661D7275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A54A59-F5D1-C6F7-F9F7-735E71562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142-B82F-7F6C-669F-6C1F3726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58F94-84E3-F166-20AD-1987EEC28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218E4-C9BE-B7ED-B964-EF273B34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D43E7A-2051-1FD9-D683-274C45686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DE1120-8C08-9E04-1796-BBEE5909B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32C7F-6443-774E-C5D9-B088E41C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7527B-2535-9690-60F4-D12E09A9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EECC0-86E3-12EC-3814-CE6365B26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6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688D7-4CC9-E969-45B3-E9F6D7414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F558A-4D79-0E1C-6193-CA2C43421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CD3F2-808A-CFCE-6C86-F9E3A3E93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0A7A9-BE42-BD46-264D-78A8A61C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0CDBC-22F7-73D6-9975-3F51F289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8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EC725-7B84-E00C-1AEF-31539252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1449C-A2D2-2646-BB17-23E55E290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0E60A-9802-976F-2C4A-2B6C84FA6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18D98-19F2-ED4A-0F8B-F25912F6B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E521E-B69E-3A2D-2287-21279E4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0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37654-D306-A9EE-106A-EA320AACB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50EA6-F0DF-A9F3-DE43-6E5EFDB0B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25F7DB-EFC7-4983-0DF5-67D59EBCA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74422-1D82-FF41-2DA8-1F9A06C5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B90FA-8845-A04E-E83E-CD8E1716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AFE78-BE03-DFDE-3CDD-58993EEB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8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3BFCB-7215-D3DF-5A58-FB73F428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2B02D-DD5D-BCE8-65D1-90CFF8827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2A8B90-8A35-D3CB-51CD-A6FA94F77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B0EDF4-3FE9-B996-1873-5D06E34E4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0DB16D-F205-53A7-E0BB-4FEC00016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B765CF-7C9F-5499-7A1D-4877B957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C84FB8-A5AC-4A53-47A6-D3085234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35349-77D3-7380-1277-71C5DFA2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1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6449-A63C-9D1E-D995-DA477144E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86D08-B818-7B74-A511-1E4DBCF5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8A6C9-0EBF-D92F-C3C7-D299F453F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1B501F-C0E6-A822-BEEA-A0DEC421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7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8D482D-7F10-EC4B-C9AB-A33D7AA0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73719-E910-3961-77DA-876195E4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6AB5B-6F0D-92AE-87F6-7A3E1D10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1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B697-C307-EB9D-8304-26EFF49F5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9C634-8CA0-9CD6-6808-EBFB24AF5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401C9-5E72-D164-88C6-13D941B27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9A8D8-5E51-6476-6EA7-9E3700B4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10B8E-5B8A-5B9F-7F34-2CA1614F8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B8E39-6D41-7F01-E41F-54EA65A5C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9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BD25A-0AA7-E6C0-8837-9F1B5A1B7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2B75A-0ED0-0AE9-0F5D-023E2E6DF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6AEB4-4933-273C-6AA0-4E6A976093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9907F-BF90-AD63-3B2B-DE016F8D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42276-7881-1508-5847-7643E69D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A8F7F-B661-0337-378A-8BFE5960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7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C9B374-DFFE-AD12-456D-896EDE1F9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BD911-6B37-19ED-BA70-2790C19CB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D91D2-92C3-090E-A230-94035F81E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4EA061-5EAC-46C5-BE0C-97046E6DD91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87FA8-F5FA-AC91-F757-8D464D0C7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5B576-E10B-830C-AC3E-FD77D4F2A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22A081-C74A-4281-9FBA-FB72A2DAD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8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C962-DF7B-E24A-6364-AF43A3D3A4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9BFCB-1138-8593-0FB7-67233F45E6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Designing and Using Test Projects &amp; Marking Schemes</a:t>
            </a:r>
          </a:p>
          <a:p>
            <a:endParaRPr lang="en-US" dirty="0"/>
          </a:p>
          <a:p>
            <a:r>
              <a:rPr lang="en-US" dirty="0"/>
              <a:t>Empowering VET Teachers with Skills Competition Methods for Effective Assessment and Learning</a:t>
            </a:r>
          </a:p>
        </p:txBody>
      </p:sp>
    </p:spTree>
    <p:extLst>
      <p:ext uri="{BB962C8B-B14F-4D97-AF65-F5344CB8AC3E}">
        <p14:creationId xmlns:p14="http://schemas.microsoft.com/office/powerpoint/2010/main" val="91964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F3831-2345-88EC-C2C1-1651FC924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1F8E5-BA03-815B-3457-A2466029D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This Helps You as a VET Teacher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3E1BC48-E32E-DA8A-95E8-2673D50B1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676394"/>
            <a:ext cx="10515599" cy="4608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dirty="0"/>
              <a:t>✔ Adds structure and </a:t>
            </a:r>
            <a:r>
              <a:rPr lang="en-US" b="1" dirty="0"/>
              <a:t>clarity</a:t>
            </a:r>
            <a:r>
              <a:rPr lang="en-US" dirty="0"/>
              <a:t> to performance assessment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✔ Encourages </a:t>
            </a:r>
            <a:r>
              <a:rPr lang="en-US" b="1" dirty="0"/>
              <a:t>competency-based teaching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✔ Gives access to </a:t>
            </a:r>
            <a:r>
              <a:rPr lang="en-US" b="1" dirty="0"/>
              <a:t>ready-made professional materials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✔ Fosters </a:t>
            </a:r>
            <a:r>
              <a:rPr lang="en-US" b="1" dirty="0"/>
              <a:t>curiosity and confidence</a:t>
            </a:r>
            <a:r>
              <a:rPr lang="en-US" dirty="0"/>
              <a:t> in students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✔ Creates a bridge between </a:t>
            </a:r>
            <a:r>
              <a:rPr lang="en-US" b="1" dirty="0"/>
              <a:t>school and industry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32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58CB6-129D-2879-4825-583E4CEC4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913F1-047A-08B4-FF04-90A1FDFB8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Check: Discussion or Reflection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E02D249-08BC-F2FC-7E1D-A352FCEBB0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899581"/>
            <a:ext cx="10515599" cy="216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dirty="0"/>
              <a:t>💬 </a:t>
            </a:r>
            <a:r>
              <a:rPr lang="en-US" i="1" dirty="0"/>
              <a:t>“In your current teaching, what are some challenges you face when assessing practical skills?”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→ Discuss in pairs or small groups</a:t>
            </a:r>
            <a:br>
              <a:rPr lang="en-US" dirty="0"/>
            </a:br>
            <a:r>
              <a:rPr lang="en-US" dirty="0"/>
              <a:t>→ Link your reflections to the WS approach you’ve seen today</a:t>
            </a:r>
          </a:p>
        </p:txBody>
      </p:sp>
    </p:spTree>
    <p:extLst>
      <p:ext uri="{BB962C8B-B14F-4D97-AF65-F5344CB8AC3E}">
        <p14:creationId xmlns:p14="http://schemas.microsoft.com/office/powerpoint/2010/main" val="1465593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36EE1-4CD8-BACF-BC70-9ECC83B8E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1C838-F38E-FF86-B1EA-AABD78DE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5CDDCF9-7070-0DC0-A5D1-E2EA415E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319423"/>
            <a:ext cx="10515599" cy="3322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dirty="0"/>
              <a:t>✅ Test Projects = authentic tasks</a:t>
            </a:r>
          </a:p>
          <a:p>
            <a:pPr>
              <a:buNone/>
            </a:pPr>
            <a:r>
              <a:rPr lang="en-US" dirty="0"/>
              <a:t>✅ Marking Schemes = structured assessment &amp; feedback</a:t>
            </a:r>
          </a:p>
          <a:p>
            <a:pPr>
              <a:buNone/>
            </a:pPr>
            <a:r>
              <a:rPr lang="en-US" dirty="0"/>
              <a:t>✅ Together, they align with WSOS and support powerful, practice-based learning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➡️ Next up: </a:t>
            </a:r>
            <a:r>
              <a:rPr lang="en-US" b="1" dirty="0"/>
              <a:t>How to Design a Test Project</a:t>
            </a:r>
            <a:br>
              <a:rPr lang="en-US" dirty="0"/>
            </a:br>
            <a:r>
              <a:rPr lang="en-US" dirty="0"/>
              <a:t>Let’s build one from scratch!</a:t>
            </a:r>
          </a:p>
        </p:txBody>
      </p:sp>
    </p:spTree>
    <p:extLst>
      <p:ext uri="{BB962C8B-B14F-4D97-AF65-F5344CB8AC3E}">
        <p14:creationId xmlns:p14="http://schemas.microsoft.com/office/powerpoint/2010/main" val="4160822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C5E70-D6A0-61AF-B3E8-3CCFE06FB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4641E-1EC8-38A8-315E-04E5D555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Building Blocks of a Test Project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21C1689-29A6-26CA-F804-6AD850E66F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14562"/>
            <a:ext cx="105156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 how to design Test Projects aligned with the WSOS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how to define skills-based challenges that assess both hard and soft skills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 of Test Projects: full, modular, speed test (15–30 min), scenario-based​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Linking tasks to WSOS: authenticity, relevance, and coverage​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 and resource feasibility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Validation process and quality assurance of TPs​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🧩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Draft a mini Test Project for a module you teach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📄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Speed test format (e.g., from Web Technologies Skill 17)</a:t>
            </a:r>
          </a:p>
        </p:txBody>
      </p:sp>
    </p:spTree>
    <p:extLst>
      <p:ext uri="{BB962C8B-B14F-4D97-AF65-F5344CB8AC3E}">
        <p14:creationId xmlns:p14="http://schemas.microsoft.com/office/powerpoint/2010/main" val="179085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70C79-EF67-ADFA-0942-9CD34EB0C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9CF-917D-BDD3-DF4A-8112AC0C0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Test Project?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81FE6EA-04E0-83EB-CC38-2CF216EE91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337892"/>
            <a:ext cx="105156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/>
              <a:t>A </a:t>
            </a:r>
            <a:r>
              <a:rPr lang="en-US" sz="2400" b="1" dirty="0"/>
              <a:t>Test Project (TP)</a:t>
            </a:r>
            <a:r>
              <a:rPr lang="en-US" sz="2400" dirty="0"/>
              <a:t> is: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lang="en-US" sz="2400" dirty="0"/>
            </a:br>
            <a:r>
              <a:rPr lang="en-US" sz="2400" dirty="0"/>
              <a:t>🛠 A realistic, hands-on task used to assess skills performance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lang="en-US" sz="2400" dirty="0"/>
            </a:br>
            <a:r>
              <a:rPr lang="en-US" sz="2400" dirty="0"/>
              <a:t>🎯 Based on actual workplace roles and industry practices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lang="en-US" sz="2400" dirty="0"/>
            </a:br>
            <a:r>
              <a:rPr lang="en-US" sz="2400" dirty="0"/>
              <a:t>📏 Linked to a standard (WSOS, national curriculum, or occupational profile)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lang="en-US" sz="2400" dirty="0"/>
            </a:br>
            <a:r>
              <a:rPr lang="en-US" sz="2400" dirty="0"/>
              <a:t>🧭 A tool for </a:t>
            </a:r>
            <a:r>
              <a:rPr lang="en-US" sz="2400" b="1" dirty="0"/>
              <a:t>assessment</a:t>
            </a:r>
            <a:r>
              <a:rPr lang="en-US" sz="2400" dirty="0"/>
              <a:t>, </a:t>
            </a:r>
            <a:r>
              <a:rPr lang="en-US" sz="2400" b="1" dirty="0"/>
              <a:t>learning</a:t>
            </a:r>
            <a:r>
              <a:rPr lang="en-US" sz="2400" dirty="0"/>
              <a:t>, and </a:t>
            </a:r>
            <a:r>
              <a:rPr lang="en-US" sz="2400" b="1" dirty="0"/>
              <a:t>feedback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50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14EDF-E646-6318-0868-34774BF90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77709-2492-1F8E-C60D-1EEB136C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a Test Project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1F0ADCE-3BBE-2B52-ECE5-CE454B59CF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310674"/>
            <a:ext cx="10515600" cy="3470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A good Test Project:</a:t>
            </a:r>
            <a:br>
              <a:rPr lang="en-US" sz="2400" dirty="0"/>
            </a:br>
            <a:r>
              <a:rPr lang="en-US" sz="2400" dirty="0"/>
              <a:t>✔ Simulates authentic tasks from a profession</a:t>
            </a:r>
            <a:br>
              <a:rPr lang="en-US" sz="2400" dirty="0"/>
            </a:br>
            <a:r>
              <a:rPr lang="en-US" sz="2400" dirty="0"/>
              <a:t>✔ Covers key skills, knowledge, and </a:t>
            </a:r>
            <a:r>
              <a:rPr lang="en-US" sz="2400" dirty="0" err="1"/>
              <a:t>behaviours</a:t>
            </a:r>
            <a:br>
              <a:rPr lang="en-US" sz="2400" dirty="0"/>
            </a:br>
            <a:r>
              <a:rPr lang="en-US" sz="2400" dirty="0"/>
              <a:t>✔ Offers fair, standard-based assessment opportunities</a:t>
            </a:r>
            <a:br>
              <a:rPr lang="en-US" sz="2400" dirty="0"/>
            </a:br>
            <a:r>
              <a:rPr lang="en-US" sz="2400" dirty="0"/>
              <a:t>✔ Can be used for both competition and regular teaching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🎓 In the classroom, it becomes a </a:t>
            </a:r>
            <a:r>
              <a:rPr lang="en-US" sz="2400" b="1" dirty="0"/>
              <a:t>competence-oriented learning experience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008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48B62-9729-F8EA-ED97-56549C70F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EE26-400A-D74F-5231-F1183B6B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Project Formats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0AED232-9521-FC9D-E54F-D86689FD02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44475"/>
            <a:ext cx="10515600" cy="3803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WorldSkills uses flexible formats. You can too.</a:t>
            </a:r>
          </a:p>
          <a:p>
            <a:pPr>
              <a:buNone/>
            </a:pPr>
            <a:r>
              <a:rPr lang="en-US" sz="2400" dirty="0"/>
              <a:t>🔹 </a:t>
            </a:r>
            <a:r>
              <a:rPr lang="en-US" sz="2400" b="1" dirty="0"/>
              <a:t>Modular</a:t>
            </a:r>
            <a:r>
              <a:rPr lang="en-US" sz="2400" dirty="0"/>
              <a:t> – each task focuses on a specific skill area</a:t>
            </a:r>
            <a:br>
              <a:rPr lang="en-US" sz="2400" dirty="0"/>
            </a:br>
            <a:r>
              <a:rPr lang="en-US" sz="2400" dirty="0"/>
              <a:t>🔹 </a:t>
            </a:r>
            <a:r>
              <a:rPr lang="en-US" sz="2400" b="1" dirty="0"/>
              <a:t>Integrated</a:t>
            </a:r>
            <a:r>
              <a:rPr lang="en-US" sz="2400" dirty="0"/>
              <a:t> – combines multiple competencies into one product</a:t>
            </a:r>
            <a:br>
              <a:rPr lang="en-US" sz="2400" dirty="0"/>
            </a:br>
            <a:r>
              <a:rPr lang="en-US" sz="2400" dirty="0"/>
              <a:t>🔹 </a:t>
            </a:r>
            <a:r>
              <a:rPr lang="en-US" sz="2400" b="1" dirty="0"/>
              <a:t>Speed Test</a:t>
            </a:r>
            <a:r>
              <a:rPr lang="en-US" sz="2400" dirty="0"/>
              <a:t> – short challenges assessing precision or fluency (15–30 min)</a:t>
            </a:r>
            <a:br>
              <a:rPr lang="en-US" sz="2400" dirty="0"/>
            </a:br>
            <a:r>
              <a:rPr lang="en-US" sz="2400" dirty="0"/>
              <a:t>🔹 </a:t>
            </a:r>
            <a:r>
              <a:rPr lang="en-US" sz="2400" b="1" dirty="0"/>
              <a:t>Scenario-based</a:t>
            </a:r>
            <a:r>
              <a:rPr lang="en-US" sz="2400" dirty="0"/>
              <a:t> – simulates a client, situation, or emergency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🧰 These formats are adaptable for subjects like:</a:t>
            </a:r>
            <a:br>
              <a:rPr lang="en-US" sz="2400" dirty="0"/>
            </a:br>
            <a:r>
              <a:rPr lang="en-US" sz="2400" dirty="0"/>
              <a:t>– Carpentry (e.g. building a joint)</a:t>
            </a:r>
            <a:br>
              <a:rPr lang="en-US" sz="2400" dirty="0"/>
            </a:br>
            <a:r>
              <a:rPr lang="en-US" sz="2400" dirty="0"/>
              <a:t>– Hospitality (e.g. preparing a table for two dietary requirements)</a:t>
            </a:r>
            <a:br>
              <a:rPr lang="en-US" sz="2400" dirty="0"/>
            </a:br>
            <a:r>
              <a:rPr lang="en-US" sz="2400" dirty="0"/>
              <a:t>– Nursing (e.g. administering basic patient care in a simulation)</a:t>
            </a:r>
          </a:p>
        </p:txBody>
      </p:sp>
    </p:spTree>
    <p:extLst>
      <p:ext uri="{BB962C8B-B14F-4D97-AF65-F5344CB8AC3E}">
        <p14:creationId xmlns:p14="http://schemas.microsoft.com/office/powerpoint/2010/main" val="3794868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33652-D5D8-EE44-E539-2BF29F40E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F4CC-EA5D-EBFD-B442-DA02CEC0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Elements of a Test Project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0A0ABDD-4D19-1853-B40A-A1130601C3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72372"/>
            <a:ext cx="10515600" cy="254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Every Test Project should clearly define:</a:t>
            </a:r>
          </a:p>
          <a:p>
            <a:r>
              <a:rPr lang="en-US" sz="2400" dirty="0"/>
              <a:t>📘 </a:t>
            </a:r>
            <a:r>
              <a:rPr lang="en-US" sz="2400" b="1" dirty="0"/>
              <a:t>Context</a:t>
            </a:r>
            <a:r>
              <a:rPr lang="en-US" sz="2400" dirty="0"/>
              <a:t> – What is the professional situation?</a:t>
            </a:r>
            <a:br>
              <a:rPr lang="en-US" sz="2400" dirty="0"/>
            </a:br>
            <a:r>
              <a:rPr lang="en-US" sz="2400" dirty="0"/>
              <a:t>🎯 </a:t>
            </a:r>
            <a:r>
              <a:rPr lang="en-US" sz="2400" b="1" dirty="0"/>
              <a:t>Task</a:t>
            </a:r>
            <a:r>
              <a:rPr lang="en-US" sz="2400" dirty="0"/>
              <a:t> – What is the student expected to do or produce?</a:t>
            </a:r>
            <a:br>
              <a:rPr lang="en-US" sz="2400" dirty="0"/>
            </a:br>
            <a:r>
              <a:rPr lang="en-US" sz="2400" dirty="0"/>
              <a:t>⏳ </a:t>
            </a:r>
            <a:r>
              <a:rPr lang="en-US" sz="2400" b="1" dirty="0"/>
              <a:t>Time Limit</a:t>
            </a:r>
            <a:r>
              <a:rPr lang="en-US" sz="2400" dirty="0"/>
              <a:t> – How much time is available?</a:t>
            </a:r>
            <a:br>
              <a:rPr lang="en-US" sz="2400" dirty="0"/>
            </a:br>
            <a:r>
              <a:rPr lang="en-US" sz="2400" dirty="0"/>
              <a:t>📦 </a:t>
            </a:r>
            <a:r>
              <a:rPr lang="en-US" sz="2400" b="1" dirty="0"/>
              <a:t>Materials &amp; Tools</a:t>
            </a:r>
            <a:r>
              <a:rPr lang="en-US" sz="2400" dirty="0"/>
              <a:t> – What’s provided and what must be used?</a:t>
            </a:r>
            <a:br>
              <a:rPr lang="en-US" sz="2400" dirty="0"/>
            </a:br>
            <a:r>
              <a:rPr lang="en-US" sz="2400" dirty="0"/>
              <a:t>📋 </a:t>
            </a:r>
            <a:r>
              <a:rPr lang="en-US" sz="2400" b="1" dirty="0"/>
              <a:t>Expected Outcome</a:t>
            </a:r>
            <a:r>
              <a:rPr lang="en-US" sz="2400" dirty="0"/>
              <a:t> – What does success look like?</a:t>
            </a:r>
            <a:br>
              <a:rPr lang="en-US" sz="2400" dirty="0"/>
            </a:br>
            <a:r>
              <a:rPr lang="en-US" sz="2400" dirty="0"/>
              <a:t>🧠 </a:t>
            </a:r>
            <a:r>
              <a:rPr lang="en-US" sz="2400" b="1" dirty="0"/>
              <a:t>Skills/competencies assessed</a:t>
            </a:r>
            <a:r>
              <a:rPr lang="en-US" sz="2400" dirty="0"/>
              <a:t> – Linked to learning goals or a standard</a:t>
            </a:r>
          </a:p>
        </p:txBody>
      </p:sp>
    </p:spTree>
    <p:extLst>
      <p:ext uri="{BB962C8B-B14F-4D97-AF65-F5344CB8AC3E}">
        <p14:creationId xmlns:p14="http://schemas.microsoft.com/office/powerpoint/2010/main" val="1140695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50A06-28AF-A49D-E0CC-E8908C213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E930-A8C1-5BDC-FE57-2E12A35A3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Aligning TPs with Standards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2317FFF-47FF-40D6-151D-7552719009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05115"/>
            <a:ext cx="10515600" cy="2881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To ensure quality, align Test Projects with one or more of the following:</a:t>
            </a:r>
            <a:br>
              <a:rPr lang="en-US" sz="2400" dirty="0"/>
            </a:br>
            <a:r>
              <a:rPr lang="en-US" sz="2400" dirty="0"/>
              <a:t>✅ </a:t>
            </a:r>
            <a:r>
              <a:rPr lang="en-US" sz="2400" b="1" dirty="0"/>
              <a:t>WorldSkills Occupational Standards (WSOS) or the national standards</a:t>
            </a:r>
            <a:br>
              <a:rPr lang="en-US" sz="2400" dirty="0"/>
            </a:br>
            <a:r>
              <a:rPr lang="en-US" sz="2400" dirty="0"/>
              <a:t>✅ </a:t>
            </a:r>
            <a:r>
              <a:rPr lang="en-US" sz="2400" b="1" dirty="0"/>
              <a:t>National Qualifications Frameworks</a:t>
            </a:r>
            <a:br>
              <a:rPr lang="en-US" sz="2400" dirty="0"/>
            </a:br>
            <a:r>
              <a:rPr lang="en-US" sz="2400" dirty="0"/>
              <a:t>✅ </a:t>
            </a:r>
            <a:r>
              <a:rPr lang="en-US" sz="2400" b="1" dirty="0"/>
              <a:t>Industry standards or job profiles</a:t>
            </a:r>
            <a:br>
              <a:rPr lang="en-US" sz="2400" dirty="0"/>
            </a:br>
            <a:r>
              <a:rPr lang="en-US" sz="2400" dirty="0"/>
              <a:t>✅ </a:t>
            </a:r>
            <a:r>
              <a:rPr lang="en-US" sz="2400" b="1" dirty="0"/>
              <a:t>Curriculum learning outcomes</a:t>
            </a:r>
            <a:endParaRPr lang="en-US" sz="2400" dirty="0"/>
          </a:p>
          <a:p>
            <a:r>
              <a:rPr lang="en-US" sz="2400" dirty="0"/>
              <a:t>📐 </a:t>
            </a:r>
            <a:r>
              <a:rPr lang="en-US" sz="2400" i="1" dirty="0"/>
              <a:t>This ensures the task reflects real expectations and is relevant for the learner's development.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925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2AED0-D3BA-A711-F253-B30719C1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F8B61-D3C7-A9D3-9E4B-CDD58659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an Effective Task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9D7D1A0-912F-F2A0-6DE4-35C5D5F586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42053"/>
            <a:ext cx="10515600" cy="3008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Good task design includes:</a:t>
            </a:r>
          </a:p>
          <a:p>
            <a:pPr>
              <a:buNone/>
            </a:pPr>
            <a:r>
              <a:rPr lang="en-US" sz="2400" dirty="0"/>
              <a:t>🔹 A clear goal: </a:t>
            </a:r>
            <a:r>
              <a:rPr lang="en-US" sz="2400" i="1" dirty="0"/>
              <a:t>“Install a basic lighting circuit in a simulated home environment.”</a:t>
            </a:r>
            <a:br>
              <a:rPr lang="en-US" sz="2400" dirty="0"/>
            </a:br>
            <a:r>
              <a:rPr lang="en-US" sz="2400" dirty="0"/>
              <a:t>🔹 Realistic conditions: </a:t>
            </a:r>
            <a:r>
              <a:rPr lang="en-US" sz="2400" i="1" dirty="0"/>
              <a:t>“You are working in a customer’s home with limited tools.”</a:t>
            </a:r>
            <a:br>
              <a:rPr lang="en-US" sz="2400" dirty="0"/>
            </a:br>
            <a:r>
              <a:rPr lang="en-US" sz="2400" dirty="0"/>
              <a:t>🔹 Constraints: </a:t>
            </a:r>
            <a:r>
              <a:rPr lang="en-US" sz="2400" i="1" dirty="0"/>
              <a:t>“You must follow safety rules and finish in 60 minutes.”</a:t>
            </a:r>
            <a:br>
              <a:rPr lang="en-US" sz="2400" dirty="0"/>
            </a:br>
            <a:r>
              <a:rPr lang="en-US" sz="2400" dirty="0"/>
              <a:t>🔹 A tangible outcome: </a:t>
            </a:r>
            <a:r>
              <a:rPr lang="en-US" sz="2400" i="1" dirty="0"/>
              <a:t>“The light turns on safely and cleanly.”</a:t>
            </a:r>
            <a:endParaRPr lang="en-US" sz="2400" dirty="0"/>
          </a:p>
          <a:p>
            <a:r>
              <a:rPr lang="en-US" sz="2400" dirty="0"/>
              <a:t>🧠 </a:t>
            </a:r>
            <a:r>
              <a:rPr lang="en-US" sz="2400" i="1" dirty="0"/>
              <a:t>Avoid vague tasks. Make them purposeful and job-like.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09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87CB2-D12B-89BC-6FAD-2F9ED4E7A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Orientation to the WorldSkills Assessment Ecosystem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33750CA-80A5-71D9-5E9C-238E6343D2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875353"/>
            <a:ext cx="1051559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the educational value of WorldSkills assessment tools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Recognize the link between the WSOS, Test Project, and Marking Scheme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Purpose of Test Projects &amp; Marking Schemes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WorldSkills Assessment Life Cycle​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these tools matter for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VET students—not just competitors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🧩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Compare national exam practices to WS assessment principles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🛠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Resource: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WS Assessment Life Cycle diagram</a:t>
            </a:r>
          </a:p>
        </p:txBody>
      </p:sp>
    </p:spTree>
    <p:extLst>
      <p:ext uri="{BB962C8B-B14F-4D97-AF65-F5344CB8AC3E}">
        <p14:creationId xmlns:p14="http://schemas.microsoft.com/office/powerpoint/2010/main" val="3047188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F234-BC2C-3E92-7F96-21B33AD43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B670F-A132-F3FD-60D7-3D7D3ABF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Classroom Adaptation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32D82F0-1844-3A9D-3538-051FFDD00A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06173"/>
            <a:ext cx="10515600" cy="287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VET teachers can adjust WS-style Test Projects by:</a:t>
            </a:r>
            <a:br>
              <a:rPr lang="en-US" sz="2400" dirty="0"/>
            </a:br>
            <a:r>
              <a:rPr lang="en-US" sz="2400" dirty="0"/>
              <a:t>🔄 Reducing complexity</a:t>
            </a:r>
            <a:br>
              <a:rPr lang="en-US" sz="2400" dirty="0"/>
            </a:br>
            <a:r>
              <a:rPr lang="en-US" sz="2400" dirty="0"/>
              <a:t>🧩 Breaking tasks into stages</a:t>
            </a:r>
            <a:br>
              <a:rPr lang="en-US" sz="2400" dirty="0"/>
            </a:br>
            <a:r>
              <a:rPr lang="en-US" sz="2400" dirty="0"/>
              <a:t>📖 Providing more instructions or support</a:t>
            </a:r>
            <a:br>
              <a:rPr lang="en-US" sz="2400" dirty="0"/>
            </a:br>
            <a:r>
              <a:rPr lang="en-US" sz="2400" dirty="0"/>
              <a:t>📅 Extending time</a:t>
            </a:r>
            <a:br>
              <a:rPr lang="en-US" sz="2400" dirty="0"/>
            </a:br>
            <a:r>
              <a:rPr lang="en-US" sz="2400" dirty="0"/>
              <a:t>👥 Allowing team work if appropriate</a:t>
            </a:r>
            <a:br>
              <a:rPr lang="en-US" sz="2400" dirty="0"/>
            </a:br>
            <a:r>
              <a:rPr lang="en-US" sz="2400" dirty="0"/>
              <a:t>📈 Focusing on learning process, not just the final product</a:t>
            </a:r>
          </a:p>
          <a:p>
            <a:r>
              <a:rPr lang="en-US" sz="2400" dirty="0"/>
              <a:t>📌 </a:t>
            </a:r>
            <a:r>
              <a:rPr lang="en-US" sz="2400" i="1" dirty="0"/>
              <a:t>Even small, adapted tasks can build real confidence and competence.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1150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B2AB3-EFE7-0B78-D95A-420BA23F9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209F0-DBCA-6D3A-91E1-D40AA35B2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Assurance in WS TPs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A78A022-9E88-8CBF-40EE-6F663BBD92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52918"/>
            <a:ext cx="815062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WorldSkills, every Test Project is: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Experts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Validated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ensure time, tools, and safety are realistic​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Aligned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the WSOS and assessment strategy​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Piloted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tested before use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🏫 In VET, this can translate to: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Peer review by colleagues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Informal trials with students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Curriculum mapping</a:t>
            </a:r>
          </a:p>
        </p:txBody>
      </p:sp>
    </p:spTree>
    <p:extLst>
      <p:ext uri="{BB962C8B-B14F-4D97-AF65-F5344CB8AC3E}">
        <p14:creationId xmlns:p14="http://schemas.microsoft.com/office/powerpoint/2010/main" val="2391026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D9633-49F0-FA8B-9B37-2A393B0DF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68E6-BE9B-A689-2538-1C4379C2B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Mini Test Project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7A033C-5FF1-AC35-49BB-B3572833F7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21142"/>
            <a:ext cx="8270213" cy="3649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Design a task in your subject area that includes: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Professional context (who, where, why?)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Clear task description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Tools/materials available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Time limit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Expected output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Link to a curriculum or occupational standard</a:t>
            </a:r>
          </a:p>
          <a:p>
            <a:r>
              <a:rPr lang="en-US" sz="2400" dirty="0"/>
              <a:t>⏱ 20–30 minutes. Share your draft with a peer for feedback.</a:t>
            </a:r>
          </a:p>
        </p:txBody>
      </p:sp>
    </p:spTree>
    <p:extLst>
      <p:ext uri="{BB962C8B-B14F-4D97-AF65-F5344CB8AC3E}">
        <p14:creationId xmlns:p14="http://schemas.microsoft.com/office/powerpoint/2010/main" val="3253079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70618-3CEA-5339-C9BF-79A1BA7C3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F4ADF-3397-466A-A3C4-46A6AE69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0DE4EEF-D12D-814B-2A36-CE4DFFED16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18006"/>
            <a:ext cx="9829800" cy="38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dirty="0"/>
              <a:t>🔹 A Test Project is a structured, realistic task that mirrors industry practice</a:t>
            </a:r>
          </a:p>
          <a:p>
            <a:pPr>
              <a:buNone/>
            </a:pPr>
            <a:r>
              <a:rPr lang="en-US" sz="2400" dirty="0"/>
              <a:t>🔹 It can be adapted for any VET subject</a:t>
            </a:r>
          </a:p>
          <a:p>
            <a:pPr>
              <a:buNone/>
            </a:pPr>
            <a:r>
              <a:rPr lang="en-US" sz="2400" dirty="0"/>
              <a:t>🔹 It helps assess applied competence—not just knowledge</a:t>
            </a:r>
          </a:p>
          <a:p>
            <a:pPr>
              <a:buNone/>
            </a:pPr>
            <a:r>
              <a:rPr lang="en-US" sz="2400" dirty="0"/>
              <a:t>🔹 It must be clear, fair, and aligned with standards</a:t>
            </a:r>
          </a:p>
          <a:p>
            <a:pPr>
              <a:buNone/>
            </a:pPr>
            <a:r>
              <a:rPr lang="en-US" sz="2400" dirty="0"/>
              <a:t>🔹 You can start small and grow your toolkit</a:t>
            </a:r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➡️ Next: </a:t>
            </a:r>
            <a:r>
              <a:rPr lang="en-US" sz="2400" b="1" dirty="0"/>
              <a:t>Designing the Marking Scheme – how do we assess this performance?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8384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608B6-45FF-4903-0FF8-F8F251846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9B470-4761-D068-5D08-12F0CB89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Designing a Marking Scheme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964DD2E-5A09-289F-31E3-70027BB3F5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14255"/>
            <a:ext cx="105156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the structure and types of Marking Schemes (judgement &amp; measurement)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 able to create a simplified Marking Scheme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a Marking Scheme and what it includes​​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Sub-criteria, Aspects, and benchmark descriptors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of 0–3 scale in judgement; precision in measurement​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Consistency, reliability, and validation rules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🧩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Create 6 aspects for a sample task using both judgement and measurement​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🛠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Blank Marking Scheme Template, Sample from WSC2024 Skill 17</a:t>
            </a:r>
          </a:p>
        </p:txBody>
      </p:sp>
    </p:spTree>
    <p:extLst>
      <p:ext uri="{BB962C8B-B14F-4D97-AF65-F5344CB8AC3E}">
        <p14:creationId xmlns:p14="http://schemas.microsoft.com/office/powerpoint/2010/main" val="1718613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Marking Scheme?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 </a:t>
            </a:r>
            <a:r>
              <a:rPr lang="en-US" b="1" dirty="0"/>
              <a:t>Marking Scheme</a:t>
            </a:r>
            <a:r>
              <a:rPr lang="en-US" dirty="0"/>
              <a:t> is the tool used to: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📏 </a:t>
            </a:r>
            <a:r>
              <a:rPr lang="en-US" b="1" dirty="0"/>
              <a:t>Define what is being assessed</a:t>
            </a:r>
          </a:p>
          <a:p>
            <a:pPr>
              <a:buNone/>
            </a:pPr>
            <a:r>
              <a:rPr lang="en-US" dirty="0"/>
              <a:t>🔢 </a:t>
            </a:r>
            <a:r>
              <a:rPr lang="en-US" b="1" dirty="0"/>
              <a:t>Assign value</a:t>
            </a:r>
            <a:r>
              <a:rPr lang="en-US" dirty="0"/>
              <a:t> to each aspect of performance</a:t>
            </a:r>
          </a:p>
          <a:p>
            <a:pPr>
              <a:buNone/>
            </a:pPr>
            <a:r>
              <a:rPr lang="en-US" dirty="0"/>
              <a:t>📊 </a:t>
            </a:r>
            <a:r>
              <a:rPr lang="en-US" b="1" dirty="0"/>
              <a:t>Ensure consistency</a:t>
            </a:r>
            <a:r>
              <a:rPr lang="en-US" dirty="0"/>
              <a:t> among assessors</a:t>
            </a:r>
          </a:p>
          <a:p>
            <a:pPr>
              <a:buNone/>
            </a:pPr>
            <a:r>
              <a:rPr lang="en-US" dirty="0"/>
              <a:t>🗣️ </a:t>
            </a:r>
            <a:r>
              <a:rPr lang="en-US" b="1" dirty="0"/>
              <a:t>Provide feedback</a:t>
            </a:r>
            <a:r>
              <a:rPr lang="en-US" dirty="0"/>
              <a:t> to students</a:t>
            </a:r>
          </a:p>
          <a:p>
            <a:pPr>
              <a:buNone/>
            </a:pPr>
            <a:r>
              <a:rPr lang="en-US" dirty="0"/>
              <a:t>🎯 </a:t>
            </a:r>
            <a:r>
              <a:rPr lang="en-US" b="1" dirty="0"/>
              <a:t>Connect the task to learning outcomes or standards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🧠 It transforms observation into evaluation.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Components of a Marking Scheme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Each WS-style Marking Scheme includes: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Assessment Criteria</a:t>
            </a:r>
            <a:r>
              <a:rPr lang="en-US" dirty="0"/>
              <a:t> — broad performance areas (e.g., accuracy, safety, aesthetics)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Sub-criteria</a:t>
            </a:r>
            <a:r>
              <a:rPr lang="en-US" dirty="0"/>
              <a:t> — more detailed groupings within each area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Aspects</a:t>
            </a:r>
            <a:r>
              <a:rPr lang="en-US" dirty="0"/>
              <a:t> — specific, assessable items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Assessment Method</a:t>
            </a:r>
            <a:r>
              <a:rPr lang="en-US" dirty="0"/>
              <a:t> — </a:t>
            </a:r>
            <a:r>
              <a:rPr lang="en-US" i="1" dirty="0"/>
              <a:t>Measurement</a:t>
            </a:r>
            <a:r>
              <a:rPr lang="en-US" dirty="0"/>
              <a:t> or </a:t>
            </a:r>
            <a:r>
              <a:rPr lang="en-US" i="1" dirty="0"/>
              <a:t>Judgement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Score Scale</a:t>
            </a:r>
            <a:r>
              <a:rPr lang="en-US" dirty="0"/>
              <a:t> — points or levels (e.g., 0–1, 0–3)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Benchmark Descriptors</a:t>
            </a:r>
            <a:r>
              <a:rPr lang="en-US" dirty="0"/>
              <a:t> — what each score means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Methods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🔹 </a:t>
            </a:r>
            <a:r>
              <a:rPr lang="en-US" b="1" dirty="0"/>
              <a:t>Measurement</a:t>
            </a:r>
            <a:br>
              <a:rPr lang="en-US" dirty="0"/>
            </a:br>
            <a:r>
              <a:rPr lang="en-US" dirty="0"/>
              <a:t>Objective. Based on fact.</a:t>
            </a:r>
            <a:br>
              <a:rPr lang="en-US" dirty="0"/>
            </a:br>
            <a:r>
              <a:rPr lang="en-US" dirty="0"/>
              <a:t>✅ Yes or No</a:t>
            </a:r>
            <a:br>
              <a:rPr lang="en-US" dirty="0"/>
            </a:br>
            <a:r>
              <a:rPr lang="en-US" dirty="0"/>
              <a:t>✅ Dimensions, accuracy, quantity, presence</a:t>
            </a:r>
            <a:br>
              <a:rPr lang="en-US" dirty="0"/>
            </a:br>
            <a:r>
              <a:rPr lang="en-US" dirty="0"/>
              <a:t>✅ Used when outcome is clear and binary</a:t>
            </a:r>
          </a:p>
          <a:p>
            <a:pPr>
              <a:buNone/>
            </a:pPr>
            <a:r>
              <a:rPr lang="en-US" dirty="0"/>
              <a:t>Example:</a:t>
            </a:r>
            <a:br>
              <a:rPr lang="en-US" dirty="0"/>
            </a:br>
            <a:r>
              <a:rPr lang="en-US" i="1" dirty="0"/>
              <a:t>Is the hairdryer working properly?</a:t>
            </a:r>
            <a:br>
              <a:rPr lang="en-US" dirty="0"/>
            </a:br>
            <a:r>
              <a:rPr lang="en-US" i="1" dirty="0"/>
              <a:t>Is the electrical circuit correctly wired?</a:t>
            </a:r>
            <a:endParaRPr lang="en-US" dirty="0"/>
          </a:p>
          <a:p>
            <a:pPr>
              <a:buNone/>
            </a:pPr>
            <a:r>
              <a:rPr lang="en-US" dirty="0"/>
              <a:t>🔹 </a:t>
            </a:r>
            <a:r>
              <a:rPr lang="en-US" b="1" dirty="0"/>
              <a:t>Judgement</a:t>
            </a:r>
            <a:br>
              <a:rPr lang="en-US" dirty="0"/>
            </a:br>
            <a:r>
              <a:rPr lang="en-US" dirty="0"/>
              <a:t>Subjective (with clear standards).</a:t>
            </a:r>
            <a:br>
              <a:rPr lang="en-US" dirty="0"/>
            </a:br>
            <a:r>
              <a:rPr lang="en-US" dirty="0"/>
              <a:t>✅ Based on performance quality</a:t>
            </a:r>
            <a:br>
              <a:rPr lang="en-US" dirty="0"/>
            </a:br>
            <a:r>
              <a:rPr lang="en-US" dirty="0"/>
              <a:t>✅ Scale: 0 = not achieved, 3 = excellent</a:t>
            </a:r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i="1" dirty="0"/>
              <a:t>How well is the wood surface finished?</a:t>
            </a:r>
            <a:br>
              <a:rPr lang="en-US" dirty="0"/>
            </a:br>
            <a:r>
              <a:rPr lang="en-US" i="1" dirty="0"/>
              <a:t>How creatively did the student solve the problem?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Judgement: The 0–3 Scale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WorldSkills uses a 0–3 scoring scale for Judgement:</a:t>
            </a:r>
          </a:p>
          <a:p>
            <a:pPr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0</a:t>
            </a:r>
            <a:r>
              <a:rPr lang="en-US" dirty="0"/>
              <a:t> = Below standard (unacceptable or missing)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1</a:t>
            </a:r>
            <a:r>
              <a:rPr lang="en-US" dirty="0"/>
              <a:t> = Acceptable (meets minimum requirements)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2</a:t>
            </a:r>
            <a:r>
              <a:rPr lang="en-US" dirty="0"/>
              <a:t> = Good (above expectations in some ways)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3</a:t>
            </a:r>
            <a:r>
              <a:rPr lang="en-US" dirty="0"/>
              <a:t> = Excellent (fully exceeds industry standard)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💬 For each level, you must write </a:t>
            </a:r>
            <a:r>
              <a:rPr lang="en-US" b="1" dirty="0"/>
              <a:t>clear descriptors</a:t>
            </a:r>
            <a:r>
              <a:rPr lang="en-US" dirty="0"/>
              <a:t> so assessors can score consistently.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Aspect with Judgement Descriptors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1F0200-E1BC-BFF0-091E-951066F8A52F}"/>
              </a:ext>
            </a:extLst>
          </p:cNvPr>
          <p:cNvSpPr txBox="1"/>
          <p:nvPr/>
        </p:nvSpPr>
        <p:spPr>
          <a:xfrm>
            <a:off x="838198" y="1369846"/>
            <a:ext cx="99741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Aspect:</a:t>
            </a:r>
            <a:r>
              <a:rPr lang="en-US" sz="2400" dirty="0"/>
              <a:t> Customer interaction during service delivery</a:t>
            </a:r>
            <a:br>
              <a:rPr lang="en-US" sz="2400" dirty="0"/>
            </a:br>
            <a:r>
              <a:rPr lang="en-US" sz="2400" b="1" dirty="0"/>
              <a:t>Criteria:</a:t>
            </a:r>
            <a:r>
              <a:rPr lang="en-US" sz="2400" dirty="0"/>
              <a:t> Communication &amp; Professionalism</a:t>
            </a:r>
            <a:br>
              <a:rPr lang="en-US" sz="2400" dirty="0"/>
            </a:br>
            <a:r>
              <a:rPr lang="en-US" sz="2400" b="1" dirty="0"/>
              <a:t>Judgement Scale (0–3):</a:t>
            </a:r>
            <a:endParaRPr lang="en-US" sz="24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43C6F70-9D6C-26AB-C69E-144260FEB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193740"/>
              </p:ext>
            </p:extLst>
          </p:nvPr>
        </p:nvGraphicFramePr>
        <p:xfrm>
          <a:off x="838198" y="2739931"/>
          <a:ext cx="10680034" cy="3095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9360">
                  <a:extLst>
                    <a:ext uri="{9D8B030D-6E8A-4147-A177-3AD203B41FA5}">
                      <a16:colId xmlns:a16="http://schemas.microsoft.com/office/drawing/2014/main" val="1839305603"/>
                    </a:ext>
                  </a:extLst>
                </a:gridCol>
                <a:gridCol w="9400674">
                  <a:extLst>
                    <a:ext uri="{9D8B030D-6E8A-4147-A177-3AD203B41FA5}">
                      <a16:colId xmlns:a16="http://schemas.microsoft.com/office/drawing/2014/main" val="1174566939"/>
                    </a:ext>
                  </a:extLst>
                </a:gridCol>
              </a:tblGrid>
              <a:tr h="612354">
                <a:tc>
                  <a:txBody>
                    <a:bodyPr/>
                    <a:lstStyle/>
                    <a:p>
                      <a:r>
                        <a:rPr lang="en-US" b="1" dirty="0"/>
                        <a:t>Score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Descriptor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9885346"/>
                  </a:ext>
                </a:extLst>
              </a:tr>
              <a:tr h="620859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Did not greet or explain service. No eye contact.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0246026"/>
                  </a:ext>
                </a:extLst>
              </a:tr>
              <a:tr h="620859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Greeted customer but lacked clarity and engagement.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649039"/>
                  </a:ext>
                </a:extLst>
              </a:tr>
              <a:tr h="620859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Clear explanation, polite tone, moderate engagement.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5437832"/>
                  </a:ext>
                </a:extLst>
              </a:tr>
              <a:tr h="620859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Professional greeting, confident explanations, empathetic interaction.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257253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7266703-B90D-B7B6-7C8D-99E7979858AC}"/>
              </a:ext>
            </a:extLst>
          </p:cNvPr>
          <p:cNvSpPr txBox="1"/>
          <p:nvPr/>
        </p:nvSpPr>
        <p:spPr>
          <a:xfrm>
            <a:off x="838198" y="6005477"/>
            <a:ext cx="101827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📌 </a:t>
            </a:r>
            <a:r>
              <a:rPr lang="en-US" sz="2400" i="1" dirty="0"/>
              <a:t>Helps all assessors interpret and score performance the same way.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AE916-7BE4-5B4C-58EF-E6A1C4AA7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B5031-9902-2E8A-0978-6E2B90FA6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We Talking About WorldSkills?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7C2DC9C-8BE5-EAF5-14EF-774708AD43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272448"/>
            <a:ext cx="1051559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WorldSkills is more than a competition — it’s a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global benchmark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vocational excellence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Tools used in WS (Test Projects, Marking Schemes, Standards) are: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🛠 Practical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📊 Competency-based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🎯 Aligned to industry needs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These tools can enhance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day-to-day VET teaching and learning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56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Marking Example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Aspect:</a:t>
            </a:r>
            <a:r>
              <a:rPr lang="en-US" dirty="0"/>
              <a:t> The item weighs exactly 100g ±2g</a:t>
            </a:r>
            <a:br>
              <a:rPr lang="en-US" dirty="0"/>
            </a:br>
            <a:r>
              <a:rPr lang="en-US" b="1" dirty="0"/>
              <a:t>Criteria:</a:t>
            </a:r>
            <a:r>
              <a:rPr lang="en-US" dirty="0"/>
              <a:t> Accuracy</a:t>
            </a:r>
            <a:br>
              <a:rPr lang="en-US" dirty="0"/>
            </a:br>
            <a:r>
              <a:rPr lang="en-US" b="1" dirty="0"/>
              <a:t>Max score:</a:t>
            </a:r>
            <a:r>
              <a:rPr lang="en-US" dirty="0"/>
              <a:t> 1 mark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C52974-3559-227D-30D8-5374E0ADAA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602887"/>
              </p:ext>
            </p:extLst>
          </p:nvPr>
        </p:nvGraphicFramePr>
        <p:xfrm>
          <a:off x="838200" y="3286125"/>
          <a:ext cx="8128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6221">
                  <a:extLst>
                    <a:ext uri="{9D8B030D-6E8A-4147-A177-3AD203B41FA5}">
                      <a16:colId xmlns:a16="http://schemas.microsoft.com/office/drawing/2014/main" val="531076921"/>
                    </a:ext>
                  </a:extLst>
                </a:gridCol>
                <a:gridCol w="7281779">
                  <a:extLst>
                    <a:ext uri="{9D8B030D-6E8A-4147-A177-3AD203B41FA5}">
                      <a16:colId xmlns:a16="http://schemas.microsoft.com/office/drawing/2014/main" val="17372923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80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Weight is within range (98–102g)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817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Outside the acceptable 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9246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E4493B2-05D2-753C-4573-F4B7CF0D49F7}"/>
              </a:ext>
            </a:extLst>
          </p:cNvPr>
          <p:cNvSpPr txBox="1"/>
          <p:nvPr/>
        </p:nvSpPr>
        <p:spPr>
          <a:xfrm>
            <a:off x="838199" y="4630921"/>
            <a:ext cx="90276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📌 </a:t>
            </a:r>
            <a:r>
              <a:rPr lang="en-US" sz="2400" i="1" dirty="0"/>
              <a:t>No interpretation required — it’s either correct or not.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Simple Marking Scheme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Let’s say you created a task:</a:t>
            </a:r>
            <a:br>
              <a:rPr lang="en-US" dirty="0"/>
            </a:br>
            <a:r>
              <a:rPr lang="en-US" dirty="0"/>
              <a:t>🧰 </a:t>
            </a:r>
            <a:r>
              <a:rPr lang="en-US" i="1" dirty="0"/>
              <a:t>"Prepare and serve a non-alcoholic cocktail with proper hygiene and presentation"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You could assess it like this: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201759-EDC7-8CB8-DD55-C5A6CEB06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699191"/>
              </p:ext>
            </p:extLst>
          </p:nvPr>
        </p:nvGraphicFramePr>
        <p:xfrm>
          <a:off x="838200" y="3429000"/>
          <a:ext cx="10515600" cy="184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1253">
                  <a:extLst>
                    <a:ext uri="{9D8B030D-6E8A-4147-A177-3AD203B41FA5}">
                      <a16:colId xmlns:a16="http://schemas.microsoft.com/office/drawing/2014/main" val="3491834932"/>
                    </a:ext>
                  </a:extLst>
                </a:gridCol>
                <a:gridCol w="5101389">
                  <a:extLst>
                    <a:ext uri="{9D8B030D-6E8A-4147-A177-3AD203B41FA5}">
                      <a16:colId xmlns:a16="http://schemas.microsoft.com/office/drawing/2014/main" val="3488009116"/>
                    </a:ext>
                  </a:extLst>
                </a:gridCol>
                <a:gridCol w="2127910">
                  <a:extLst>
                    <a:ext uri="{9D8B030D-6E8A-4147-A177-3AD203B41FA5}">
                      <a16:colId xmlns:a16="http://schemas.microsoft.com/office/drawing/2014/main" val="2596474337"/>
                    </a:ext>
                  </a:extLst>
                </a:gridCol>
                <a:gridCol w="1285048">
                  <a:extLst>
                    <a:ext uri="{9D8B030D-6E8A-4147-A177-3AD203B41FA5}">
                      <a16:colId xmlns:a16="http://schemas.microsoft.com/office/drawing/2014/main" val="26425429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Max 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779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Hygiene &amp;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Hands and workstation sanitized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536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Ingredients correctly measured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26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Visual appeal of the drink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Judgement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623325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en-US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Described the drink to the client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Judgement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12712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A88BB27-7DE8-3190-2CF2-23BB16E8CE54}"/>
              </a:ext>
            </a:extLst>
          </p:cNvPr>
          <p:cNvSpPr txBox="1"/>
          <p:nvPr/>
        </p:nvSpPr>
        <p:spPr>
          <a:xfrm>
            <a:off x="838200" y="557444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🧠 Total: 8 marks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Ensuring Consistency &amp; Fairness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To make sure your Marking Scheme works:</a:t>
            </a:r>
          </a:p>
          <a:p>
            <a:pPr>
              <a:buNone/>
            </a:pPr>
            <a:r>
              <a:rPr lang="en-US" dirty="0"/>
              <a:t>✔ Use </a:t>
            </a:r>
            <a:r>
              <a:rPr lang="en-US" b="1" dirty="0"/>
              <a:t>clear, detailed descriptors</a:t>
            </a:r>
          </a:p>
          <a:p>
            <a:pPr>
              <a:buNone/>
            </a:pPr>
            <a:r>
              <a:rPr lang="en-US" dirty="0"/>
              <a:t>✔ Avoid vague or personal interpretations</a:t>
            </a:r>
          </a:p>
          <a:p>
            <a:pPr>
              <a:buNone/>
            </a:pPr>
            <a:r>
              <a:rPr lang="en-US" dirty="0"/>
              <a:t>✔ Ensure </a:t>
            </a:r>
            <a:r>
              <a:rPr lang="en-US" b="1" dirty="0"/>
              <a:t>compatibility with Test Project goals</a:t>
            </a:r>
          </a:p>
          <a:p>
            <a:pPr>
              <a:buNone/>
            </a:pPr>
            <a:r>
              <a:rPr lang="en-US" dirty="0"/>
              <a:t>✔ Provide </a:t>
            </a:r>
            <a:r>
              <a:rPr lang="en-US" b="1" dirty="0"/>
              <a:t>assessor training</a:t>
            </a:r>
            <a:r>
              <a:rPr lang="en-US" dirty="0"/>
              <a:t> if working in a team</a:t>
            </a:r>
          </a:p>
          <a:p>
            <a:pPr>
              <a:buNone/>
            </a:pPr>
            <a:r>
              <a:rPr lang="en-US" dirty="0"/>
              <a:t>✔ Consider peer review of your Marking Scheme before use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🧩 Consistency builds trust in your assessments.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✅ Marking Schemes make assessment structured, transparent, and fair</a:t>
            </a:r>
          </a:p>
          <a:p>
            <a:pPr>
              <a:buNone/>
            </a:pPr>
            <a:r>
              <a:rPr lang="en-US" dirty="0"/>
              <a:t>✅ Use </a:t>
            </a:r>
            <a:r>
              <a:rPr lang="en-US" b="1" dirty="0"/>
              <a:t>Measurement</a:t>
            </a:r>
            <a:r>
              <a:rPr lang="en-US" dirty="0"/>
              <a:t> when possible, </a:t>
            </a:r>
            <a:r>
              <a:rPr lang="en-US" b="1" dirty="0"/>
              <a:t>Judgement</a:t>
            </a:r>
            <a:r>
              <a:rPr lang="en-US" dirty="0"/>
              <a:t> when necessary</a:t>
            </a:r>
          </a:p>
          <a:p>
            <a:pPr>
              <a:buNone/>
            </a:pPr>
            <a:r>
              <a:rPr lang="en-US" dirty="0"/>
              <a:t>✅ Good descriptors = consistent results</a:t>
            </a:r>
          </a:p>
          <a:p>
            <a:pPr>
              <a:buNone/>
            </a:pPr>
            <a:r>
              <a:rPr lang="en-US" dirty="0"/>
              <a:t>✅ Teachers can adapt this model to assess skills in any VET subject</a:t>
            </a:r>
          </a:p>
          <a:p>
            <a:pPr>
              <a:buNone/>
            </a:pPr>
            <a:r>
              <a:rPr lang="en-US" dirty="0"/>
              <a:t>✅ The Marking Scheme must match both the </a:t>
            </a:r>
            <a:r>
              <a:rPr lang="en-US" b="1" dirty="0"/>
              <a:t>task</a:t>
            </a:r>
            <a:r>
              <a:rPr lang="en-US" dirty="0"/>
              <a:t> and the </a:t>
            </a:r>
            <a:r>
              <a:rPr lang="en-US" b="1" dirty="0"/>
              <a:t>standard</a:t>
            </a:r>
          </a:p>
          <a:p>
            <a:pPr>
              <a:buNone/>
            </a:pPr>
            <a:r>
              <a:rPr lang="en-US" dirty="0"/>
              <a:t>➡️ Next: </a:t>
            </a:r>
            <a:r>
              <a:rPr lang="en-US" b="1" dirty="0"/>
              <a:t>Using Test Projects &amp; Marking Schemes for Teaching, Feedback, and Motivation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583CA-960D-A360-73EC-F20A8B850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9144E-EE43-7CE2-5AA8-4BF12179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How to Use TPs &amp; Marking Schemes in Teaching &amp; Learning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9F81830-31AF-45A6-FC61-579E334803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90688"/>
            <a:ext cx="10872537" cy="490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b="1" dirty="0"/>
              <a:t>Objectives: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Integrate WS-style assessments into curricula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Use them to track and enhance student learning</a:t>
            </a:r>
          </a:p>
          <a:p>
            <a:pPr>
              <a:buNone/>
            </a:pPr>
            <a:r>
              <a:rPr lang="en-US" sz="2400" b="1" dirty="0"/>
              <a:t>Content: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Classroom implementation: formative vs. summative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Using the TP/MS to provide feedback and track progress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Peer- and self-assessment models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Connecting assessment with feedback, motivation, and learning pathways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🧩 </a:t>
            </a:r>
            <a:r>
              <a:rPr lang="en-US" sz="2400" i="1" dirty="0"/>
              <a:t>Activity:</a:t>
            </a:r>
            <a:r>
              <a:rPr lang="en-US" sz="2400" dirty="0"/>
              <a:t> Pilot and peer-review a WS-style mini-module in your class</a:t>
            </a:r>
            <a:br>
              <a:rPr lang="en-US" sz="2400" dirty="0"/>
            </a:br>
            <a:r>
              <a:rPr lang="en-US" sz="2400" dirty="0"/>
              <a:t>🎯 </a:t>
            </a:r>
            <a:r>
              <a:rPr lang="en-US" sz="2400" i="1" dirty="0"/>
              <a:t>Deliverable:</a:t>
            </a:r>
            <a:r>
              <a:rPr lang="en-US" sz="2400" dirty="0"/>
              <a:t> Plan to implement one WS-style assessment unit per semester</a:t>
            </a:r>
          </a:p>
        </p:txBody>
      </p:sp>
    </p:spTree>
    <p:extLst>
      <p:ext uri="{BB962C8B-B14F-4D97-AF65-F5344CB8AC3E}">
        <p14:creationId xmlns:p14="http://schemas.microsoft.com/office/powerpoint/2010/main" val="11305318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Competition to Classroom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WorldSkills tools are not only for competitors.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They help teachers:</a:t>
            </a:r>
            <a:br>
              <a:rPr lang="en-US" dirty="0"/>
            </a:br>
            <a:r>
              <a:rPr lang="en-US" dirty="0"/>
              <a:t>🎯 Define clear performance goals</a:t>
            </a:r>
            <a:br>
              <a:rPr lang="en-US" dirty="0"/>
            </a:br>
            <a:r>
              <a:rPr lang="en-US" dirty="0"/>
              <a:t>🔍 Observe practical skills in structured ways</a:t>
            </a:r>
            <a:br>
              <a:rPr lang="en-US" dirty="0"/>
            </a:br>
            <a:r>
              <a:rPr lang="en-US" dirty="0"/>
              <a:t>💬 Give meaningful feedback</a:t>
            </a:r>
            <a:br>
              <a:rPr lang="en-US" dirty="0"/>
            </a:br>
            <a:r>
              <a:rPr lang="en-US" dirty="0"/>
              <a:t>📈 Track progress over time</a:t>
            </a:r>
            <a:br>
              <a:rPr lang="en-US" dirty="0"/>
            </a:br>
            <a:r>
              <a:rPr lang="en-US" dirty="0"/>
              <a:t>👨‍🔧 Prepare students for real-world jobs and national assessments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1411-7CDB-1547-5D07-DC9C24565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8CB2-C095-610F-083D-72880A49C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Applications in Teaching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794AC-A8C8-8A94-BBF3-9EB118919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🔹 </a:t>
            </a:r>
            <a:r>
              <a:rPr lang="en-US" b="1" dirty="0"/>
              <a:t>Formative Assessment</a:t>
            </a:r>
            <a:br>
              <a:rPr lang="en-US" dirty="0"/>
            </a:br>
            <a:r>
              <a:rPr lang="en-US" dirty="0"/>
              <a:t>– Use parts of a Test Project to check progress</a:t>
            </a:r>
            <a:br>
              <a:rPr lang="en-US" dirty="0"/>
            </a:br>
            <a:r>
              <a:rPr lang="en-US" dirty="0"/>
              <a:t>– Apply judgement marking for peer/self-assessment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🔹 </a:t>
            </a:r>
            <a:r>
              <a:rPr lang="en-US" b="1" dirty="0"/>
              <a:t>Summative Assessment</a:t>
            </a:r>
            <a:br>
              <a:rPr lang="en-US" dirty="0"/>
            </a:br>
            <a:r>
              <a:rPr lang="en-US" dirty="0"/>
              <a:t>– Use a full TP + MS for exams or final projects</a:t>
            </a:r>
            <a:br>
              <a:rPr lang="en-US" dirty="0"/>
            </a:br>
            <a:r>
              <a:rPr lang="en-US" dirty="0"/>
              <a:t>– Provide scores and qualitative feedback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🔹 </a:t>
            </a:r>
            <a:r>
              <a:rPr lang="en-US" b="1" dirty="0"/>
              <a:t>Project-Based Learning</a:t>
            </a:r>
            <a:br>
              <a:rPr lang="en-US" dirty="0"/>
            </a:br>
            <a:r>
              <a:rPr lang="en-US" dirty="0"/>
              <a:t>– Use integrated TPs to simulate workplace tasks</a:t>
            </a:r>
            <a:br>
              <a:rPr lang="en-US" dirty="0"/>
            </a:br>
            <a:r>
              <a:rPr lang="en-US" dirty="0"/>
              <a:t>– Involve planning, execution, and reflection</a:t>
            </a:r>
          </a:p>
        </p:txBody>
      </p:sp>
    </p:spTree>
    <p:extLst>
      <p:ext uri="{BB962C8B-B14F-4D97-AF65-F5344CB8AC3E}">
        <p14:creationId xmlns:p14="http://schemas.microsoft.com/office/powerpoint/2010/main" val="38059585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9651E-7953-DE3E-137D-6F48C75E3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9636-3460-A88A-E377-C46694F57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Students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0420A-6509-D977-BDBE-8D68D1683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✔ Understand </a:t>
            </a:r>
            <a:r>
              <a:rPr lang="en-US" b="1" dirty="0"/>
              <a:t>what’s expected</a:t>
            </a:r>
            <a:r>
              <a:rPr lang="en-US" dirty="0"/>
              <a:t> at professional level</a:t>
            </a:r>
            <a:br>
              <a:rPr lang="en-US" dirty="0"/>
            </a:br>
            <a:r>
              <a:rPr lang="en-US" dirty="0"/>
              <a:t>✔ Practice </a:t>
            </a:r>
            <a:r>
              <a:rPr lang="en-US" b="1" dirty="0"/>
              <a:t>real-life tasks</a:t>
            </a:r>
            <a:r>
              <a:rPr lang="en-US" dirty="0"/>
              <a:t> in a safe, structured environment</a:t>
            </a:r>
            <a:br>
              <a:rPr lang="en-US" dirty="0"/>
            </a:br>
            <a:r>
              <a:rPr lang="en-US" dirty="0"/>
              <a:t>✔ Receive </a:t>
            </a:r>
            <a:r>
              <a:rPr lang="en-US" b="1" dirty="0"/>
              <a:t>concrete feedback</a:t>
            </a:r>
            <a:r>
              <a:rPr lang="en-US" dirty="0"/>
              <a:t> they can act on</a:t>
            </a:r>
            <a:br>
              <a:rPr lang="en-US" dirty="0"/>
            </a:br>
            <a:r>
              <a:rPr lang="en-US" dirty="0"/>
              <a:t>✔ Build confidence and </a:t>
            </a:r>
            <a:r>
              <a:rPr lang="en-US" b="1" dirty="0"/>
              <a:t>own their progress</a:t>
            </a:r>
            <a:br>
              <a:rPr lang="en-US" dirty="0"/>
            </a:br>
            <a:r>
              <a:rPr lang="en-US" dirty="0"/>
              <a:t>✔ See how their skills connect to jobs and careers</a:t>
            </a:r>
          </a:p>
        </p:txBody>
      </p:sp>
    </p:spTree>
    <p:extLst>
      <p:ext uri="{BB962C8B-B14F-4D97-AF65-F5344CB8AC3E}">
        <p14:creationId xmlns:p14="http://schemas.microsoft.com/office/powerpoint/2010/main" val="26262515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98F9E-4538-BB0C-78D6-E9E951628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FCA4-A090-EC78-8201-D64505E9A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= Learning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A730E-7C6B-56E0-D6D2-843F931AB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🔁 The Marking Scheme is not just for grading — it’s a tool for feedback.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✔ Use descriptors to explain scores</a:t>
            </a:r>
          </a:p>
          <a:p>
            <a:pPr>
              <a:buNone/>
            </a:pPr>
            <a:r>
              <a:rPr lang="en-US" dirty="0"/>
              <a:t>✔ Focus on strengths and improvement areas</a:t>
            </a:r>
          </a:p>
          <a:p>
            <a:pPr>
              <a:buNone/>
            </a:pPr>
            <a:r>
              <a:rPr lang="en-US" dirty="0"/>
              <a:t>✔ Ask students to reflect:</a:t>
            </a:r>
            <a:br>
              <a:rPr lang="en-US" dirty="0"/>
            </a:br>
            <a:r>
              <a:rPr lang="en-US" dirty="0"/>
              <a:t>– What went well?</a:t>
            </a:r>
            <a:br>
              <a:rPr lang="en-US" dirty="0"/>
            </a:br>
            <a:r>
              <a:rPr lang="en-US" dirty="0"/>
              <a:t>– What could be improved?</a:t>
            </a:r>
            <a:br>
              <a:rPr lang="en-US" dirty="0"/>
            </a:br>
            <a:r>
              <a:rPr lang="en-US" dirty="0"/>
              <a:t>– What will I do differently next time?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🧠 Feedback transforms assessment into a growth experience.</a:t>
            </a:r>
          </a:p>
        </p:txBody>
      </p:sp>
    </p:spTree>
    <p:extLst>
      <p:ext uri="{BB962C8B-B14F-4D97-AF65-F5344CB8AC3E}">
        <p14:creationId xmlns:p14="http://schemas.microsoft.com/office/powerpoint/2010/main" val="32351566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74D75-69B5-3766-893F-0873265D9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C603C-CF0F-88DD-FFF0-2C4F31B48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Differentiating for All Learners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C4737-53F2-C9A7-61E0-86958201A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You can adjust WS tasks and marking for different learner levels:</a:t>
            </a:r>
          </a:p>
          <a:p>
            <a:pPr>
              <a:buNone/>
            </a:pPr>
            <a:r>
              <a:rPr lang="en-US" dirty="0"/>
              <a:t>👶 </a:t>
            </a:r>
            <a:r>
              <a:rPr lang="en-US" b="1" dirty="0"/>
              <a:t>Beginners</a:t>
            </a:r>
            <a:br>
              <a:rPr lang="en-US" dirty="0"/>
            </a:br>
            <a:r>
              <a:rPr lang="en-US" dirty="0"/>
              <a:t>– Use simplified tasks and fewer criteria</a:t>
            </a:r>
            <a:br>
              <a:rPr lang="en-US" dirty="0"/>
            </a:br>
            <a:r>
              <a:rPr lang="en-US" dirty="0"/>
              <a:t>– Provide exemplars and support materials</a:t>
            </a:r>
          </a:p>
          <a:p>
            <a:pPr>
              <a:buNone/>
            </a:pPr>
            <a:r>
              <a:rPr lang="en-US" dirty="0"/>
              <a:t>🧑‍🎓 </a:t>
            </a:r>
            <a:r>
              <a:rPr lang="en-US" b="1" dirty="0"/>
              <a:t>Intermediate</a:t>
            </a:r>
            <a:br>
              <a:rPr lang="en-US" dirty="0"/>
            </a:br>
            <a:r>
              <a:rPr lang="en-US" dirty="0"/>
              <a:t>– Introduce full Judgement scale (0–3)</a:t>
            </a:r>
            <a:br>
              <a:rPr lang="en-US" dirty="0"/>
            </a:br>
            <a:r>
              <a:rPr lang="en-US" dirty="0"/>
              <a:t>– Encourage peer assessment</a:t>
            </a:r>
          </a:p>
          <a:p>
            <a:r>
              <a:rPr lang="en-US" dirty="0"/>
              <a:t>👨‍🔧 </a:t>
            </a:r>
            <a:r>
              <a:rPr lang="en-US" b="1" dirty="0"/>
              <a:t>Advanced</a:t>
            </a:r>
            <a:br>
              <a:rPr lang="en-US" dirty="0"/>
            </a:br>
            <a:r>
              <a:rPr lang="en-US" dirty="0"/>
              <a:t>– Use real client scenarios</a:t>
            </a:r>
            <a:br>
              <a:rPr lang="en-US" dirty="0"/>
            </a:br>
            <a:r>
              <a:rPr lang="en-US" dirty="0"/>
              <a:t>– Integrate multiple skills in one TP</a:t>
            </a:r>
            <a:br>
              <a:rPr lang="en-US" dirty="0"/>
            </a:br>
            <a:r>
              <a:rPr lang="en-US" dirty="0"/>
              <a:t>– Invite industry feedback</a:t>
            </a:r>
          </a:p>
        </p:txBody>
      </p:sp>
    </p:spTree>
    <p:extLst>
      <p:ext uri="{BB962C8B-B14F-4D97-AF65-F5344CB8AC3E}">
        <p14:creationId xmlns:p14="http://schemas.microsoft.com/office/powerpoint/2010/main" val="368216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6DC16-FBF1-33C7-F635-120DDE5D4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AFA-E9A6-2A1D-683C-46765554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Project = Assessment Vehicle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94A1AAB-ACC2-5003-1C4A-DEB086D9BE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886671"/>
            <a:ext cx="10515599" cy="418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 Test Project is a </a:t>
            </a:r>
            <a:r>
              <a:rPr lang="en-US" sz="2400" b="1" dirty="0"/>
              <a:t>task or set of tasks</a:t>
            </a:r>
            <a:r>
              <a:rPr lang="en-US" sz="2400" dirty="0"/>
              <a:t> that simulate </a:t>
            </a:r>
            <a:r>
              <a:rPr lang="en-US" sz="2400" b="1" dirty="0"/>
              <a:t>real workplace scenarios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Purpose: to </a:t>
            </a:r>
            <a:r>
              <a:rPr lang="en-US" sz="2400" b="1" dirty="0"/>
              <a:t>measure how well students perform</a:t>
            </a:r>
            <a:r>
              <a:rPr lang="en-US" sz="2400" dirty="0"/>
              <a:t> compared to international standards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Not about rote knowledge, but about </a:t>
            </a:r>
            <a:r>
              <a:rPr lang="en-US" sz="2400" b="1" dirty="0"/>
              <a:t>doing</a:t>
            </a:r>
            <a:r>
              <a:rPr lang="en-US" sz="2400" dirty="0"/>
              <a:t>: skills, decisions, and execution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🧠 Think of it as: </a:t>
            </a:r>
            <a:r>
              <a:rPr lang="en-US" sz="2400" i="1" dirty="0"/>
              <a:t>“What would a top-performing young professional do in this situation?”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5013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518FC-AFC7-49F0-DA9D-7CD1F522E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5BB6-9F82-7127-64DE-C87204A9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Promoting Self-Assessment &amp; Ownership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BA1B6-9A40-525F-0AC5-D8B8DD8C3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Teach students to use the MS themselves:</a:t>
            </a:r>
          </a:p>
          <a:p>
            <a:pPr>
              <a:buNone/>
            </a:pPr>
            <a:r>
              <a:rPr lang="en-US" dirty="0"/>
              <a:t>📝 Ask them to mark their own work</a:t>
            </a:r>
            <a:br>
              <a:rPr lang="en-US" dirty="0"/>
            </a:br>
            <a:r>
              <a:rPr lang="en-US" dirty="0"/>
              <a:t>👥 Pair students to mark each other</a:t>
            </a:r>
            <a:br>
              <a:rPr lang="en-US" dirty="0"/>
            </a:br>
            <a:r>
              <a:rPr lang="en-US" dirty="0"/>
              <a:t>🧭 Let them compare against rubrics</a:t>
            </a:r>
            <a:br>
              <a:rPr lang="en-US" dirty="0"/>
            </a:br>
            <a:r>
              <a:rPr lang="en-US" dirty="0"/>
              <a:t>📊 Use their reflections to guide individual learning plans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/>
              <a:t>This builds metacognition and prepares them for lifelong 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0842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0CDBB-5795-3281-D818-D79171CF7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95BC0-0EB9-3021-1A50-2C081F18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Data-Driven Improvement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BD4BA-C74C-EED7-1036-50C3D011E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When using TPs &amp; MS regularly, you generate useful data:</a:t>
            </a:r>
          </a:p>
          <a:p>
            <a:pPr>
              <a:buNone/>
            </a:pPr>
            <a:r>
              <a:rPr lang="en-US" dirty="0"/>
              <a:t>📈 Track class-wide trends</a:t>
            </a:r>
            <a:br>
              <a:rPr lang="en-US" dirty="0"/>
            </a:br>
            <a:r>
              <a:rPr lang="en-US" dirty="0"/>
              <a:t>🔍 Identify recurring gaps</a:t>
            </a:r>
            <a:br>
              <a:rPr lang="en-US" dirty="0"/>
            </a:br>
            <a:r>
              <a:rPr lang="en-US" dirty="0"/>
              <a:t>📋 Adjust your curriculum or teaching focus</a:t>
            </a:r>
            <a:br>
              <a:rPr lang="en-US" dirty="0"/>
            </a:br>
            <a:r>
              <a:rPr lang="en-US" dirty="0"/>
              <a:t>🎯 Share examples of excellence and growth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💡 </a:t>
            </a:r>
            <a:r>
              <a:rPr lang="en-US" i="1" dirty="0"/>
              <a:t>Assessment data becomes a tool for curriculum refinement.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0908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C6922-2BD4-4E92-7152-61EECBEF4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371E8-C9F5-077C-BFE1-BC95294A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Activity: Teaching Scenario Simulation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5B73D-9A96-D818-7C4F-1C0533147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🎓 Choose a teaching situation in your subject (e.g. preparing a surface, patient intake, troubleshooting a circuit).</a:t>
            </a:r>
          </a:p>
          <a:p>
            <a:pPr>
              <a:buNone/>
            </a:pPr>
            <a:r>
              <a:rPr lang="en-US" dirty="0"/>
              <a:t>In small groups:</a:t>
            </a:r>
          </a:p>
          <a:p>
            <a:pPr>
              <a:buFont typeface="+mj-lt"/>
              <a:buAutoNum type="arabicPeriod"/>
            </a:pPr>
            <a:r>
              <a:rPr lang="en-US" dirty="0"/>
              <a:t>Define a small task you could use</a:t>
            </a:r>
          </a:p>
          <a:p>
            <a:pPr>
              <a:buFont typeface="+mj-lt"/>
              <a:buAutoNum type="arabicPeriod"/>
            </a:pPr>
            <a:r>
              <a:rPr lang="en-US" dirty="0"/>
              <a:t>Outline how you would assess it (MS method)</a:t>
            </a:r>
          </a:p>
          <a:p>
            <a:pPr>
              <a:buFont typeface="+mj-lt"/>
              <a:buAutoNum type="arabicPeriod"/>
            </a:pPr>
            <a:r>
              <a:rPr lang="en-US" dirty="0"/>
              <a:t>Describe how you would give feedback</a:t>
            </a:r>
          </a:p>
          <a:p>
            <a:pPr>
              <a:buFont typeface="+mj-lt"/>
              <a:buAutoNum type="arabicPeriod"/>
            </a:pPr>
            <a:r>
              <a:rPr lang="en-US" dirty="0"/>
              <a:t>Plan a follow-up activity based on student performance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Share ideas with the larger group.</a:t>
            </a:r>
          </a:p>
        </p:txBody>
      </p:sp>
    </p:spTree>
    <p:extLst>
      <p:ext uri="{BB962C8B-B14F-4D97-AF65-F5344CB8AC3E}">
        <p14:creationId xmlns:p14="http://schemas.microsoft.com/office/powerpoint/2010/main" val="28413792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DC7C2-3588-9079-16C7-98260780B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DDD79-6CEC-E396-65FE-DAB8E5487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Getting Started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9033B-DD7C-2EA6-E3AD-BFC2803BE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🧭 Start small: use one WS-style TP per unit</a:t>
            </a:r>
            <a:br>
              <a:rPr lang="en-US" dirty="0"/>
            </a:br>
            <a:r>
              <a:rPr lang="en-US" dirty="0"/>
              <a:t>📋 Adjust the MS to your own curriculum</a:t>
            </a:r>
            <a:br>
              <a:rPr lang="en-US" dirty="0"/>
            </a:br>
            <a:r>
              <a:rPr lang="en-US" dirty="0"/>
              <a:t>🧑‍🤝‍🧑 Co-create rubrics with your students</a:t>
            </a:r>
            <a:br>
              <a:rPr lang="en-US" dirty="0"/>
            </a:br>
            <a:r>
              <a:rPr lang="en-US" dirty="0"/>
              <a:t>📚 Use WS resources as a starting point (not a final product)</a:t>
            </a:r>
            <a:br>
              <a:rPr lang="en-US" dirty="0"/>
            </a:br>
            <a:r>
              <a:rPr lang="en-US" dirty="0"/>
              <a:t>🔄 Reflect and adapt: each TP improves over time</a:t>
            </a:r>
          </a:p>
        </p:txBody>
      </p:sp>
    </p:spTree>
    <p:extLst>
      <p:ext uri="{BB962C8B-B14F-4D97-AF65-F5344CB8AC3E}">
        <p14:creationId xmlns:p14="http://schemas.microsoft.com/office/powerpoint/2010/main" val="40403548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1D91C-3C57-5104-9057-5869446DB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904A4-FA14-27CA-35CC-16704E247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C1465-5AB0-5BFF-DD3D-4C6CAD16A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✅ WS tools bring structure, clarity, and purpose to VET learning</a:t>
            </a:r>
          </a:p>
          <a:p>
            <a:pPr>
              <a:buNone/>
            </a:pPr>
            <a:r>
              <a:rPr lang="en-US" dirty="0"/>
              <a:t>✅ TPs simulate real work; MS turns observation into feedback</a:t>
            </a:r>
          </a:p>
          <a:p>
            <a:pPr>
              <a:buNone/>
            </a:pPr>
            <a:r>
              <a:rPr lang="en-US" dirty="0"/>
              <a:t>✅ These tools are adaptable, scalable, and powerful</a:t>
            </a:r>
          </a:p>
          <a:p>
            <a:pPr>
              <a:buNone/>
            </a:pPr>
            <a:r>
              <a:rPr lang="en-US" dirty="0"/>
              <a:t>✅ They support student motivation, equity, and learning progress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➡️ Coming next: </a:t>
            </a:r>
            <a:r>
              <a:rPr lang="en-US" b="1" dirty="0"/>
              <a:t>Assessor Competences &amp; Ethical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388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2A251-942A-1BA6-56FE-5B0A42C89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A5F22-F928-9BD3-2B15-C4DE1C25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Assessor Competences &amp; Ethical Considerations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EEF9C80-8B12-05E8-B941-5FCDEDC984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80425"/>
            <a:ext cx="938269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the personal and ethical role of the assessor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competence in collaborative, unbiased judgement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role of the assessor: accuracy, consistency, integrity​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Preventing bias and ensuring fairness (e.g. no compatriot marking)​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Giving feedback constructively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Working as part of a jury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🧩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Reflective role-play: “You be the judge”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📋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Self-check on ethical dilemmas</a:t>
            </a:r>
          </a:p>
        </p:txBody>
      </p:sp>
    </p:spTree>
    <p:extLst>
      <p:ext uri="{BB962C8B-B14F-4D97-AF65-F5344CB8AC3E}">
        <p14:creationId xmlns:p14="http://schemas.microsoft.com/office/powerpoint/2010/main" val="2235457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6AAEA-E143-A664-FF7D-A297A7891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61F4-5324-B6A9-DAA3-9B40AD417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Assessor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0DE59-BE01-FE6D-5E92-D81FDB5A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An assessor is not just a marker.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They are a:</a:t>
            </a:r>
            <a:br>
              <a:rPr lang="en-US" dirty="0"/>
            </a:br>
            <a:r>
              <a:rPr lang="en-US" dirty="0"/>
              <a:t>🎯 </a:t>
            </a:r>
            <a:r>
              <a:rPr lang="en-US" b="1" dirty="0"/>
              <a:t>Professional role model</a:t>
            </a:r>
            <a:br>
              <a:rPr lang="en-US" dirty="0"/>
            </a:br>
            <a:r>
              <a:rPr lang="en-US" dirty="0"/>
              <a:t>🧭 </a:t>
            </a:r>
            <a:r>
              <a:rPr lang="en-US" b="1" dirty="0"/>
              <a:t>Guardian of fairness</a:t>
            </a:r>
            <a:br>
              <a:rPr lang="en-US" dirty="0"/>
            </a:br>
            <a:r>
              <a:rPr lang="en-US" dirty="0"/>
              <a:t>📋 </a:t>
            </a:r>
            <a:r>
              <a:rPr lang="en-US" b="1" dirty="0"/>
              <a:t>Interpreter of standards</a:t>
            </a:r>
            <a:br>
              <a:rPr lang="en-US" dirty="0"/>
            </a:br>
            <a:r>
              <a:rPr lang="en-US" dirty="0"/>
              <a:t>💬 </a:t>
            </a:r>
            <a:r>
              <a:rPr lang="en-US" b="1" dirty="0"/>
              <a:t>Coach through feedback</a:t>
            </a:r>
            <a:br>
              <a:rPr lang="en-US" dirty="0"/>
            </a:br>
            <a:r>
              <a:rPr lang="en-US" dirty="0"/>
              <a:t>🪞 </a:t>
            </a:r>
            <a:r>
              <a:rPr lang="en-US" b="1" dirty="0"/>
              <a:t>Reflective practitioner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/>
              <a:t>Your attitude shapes the assessment experience for students.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768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2F24B-0D0A-897E-0E86-9DAF1BED5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447F6-557C-EE81-0512-133ED0D9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Assessor Competences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E9A15-63B0-002D-B16A-92D0F1045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WorldSkills identifies essential assessor traits:</a:t>
            </a:r>
            <a:br>
              <a:rPr lang="en-US" dirty="0"/>
            </a:br>
            <a:r>
              <a:rPr lang="en-US" dirty="0"/>
              <a:t>✔ Technical expertise in your field</a:t>
            </a:r>
            <a:br>
              <a:rPr lang="en-US" dirty="0"/>
            </a:br>
            <a:r>
              <a:rPr lang="en-US" dirty="0"/>
              <a:t>✔ Knowledge of assessment methods</a:t>
            </a:r>
            <a:br>
              <a:rPr lang="en-US" dirty="0"/>
            </a:br>
            <a:r>
              <a:rPr lang="en-US" dirty="0"/>
              <a:t>✔ Ability to work in a team of assessors</a:t>
            </a:r>
            <a:br>
              <a:rPr lang="en-US" dirty="0"/>
            </a:br>
            <a:r>
              <a:rPr lang="en-US" dirty="0"/>
              <a:t>✔ Integrity, objectivity, and fairness</a:t>
            </a:r>
            <a:br>
              <a:rPr lang="en-US" dirty="0"/>
            </a:br>
            <a:r>
              <a:rPr lang="en-US" dirty="0"/>
              <a:t>✔ Attention to detail and consistency</a:t>
            </a:r>
            <a:br>
              <a:rPr lang="en-US" dirty="0"/>
            </a:br>
            <a:r>
              <a:rPr lang="en-US" dirty="0"/>
              <a:t>✔ Effective communication &amp; feedback delivery</a:t>
            </a:r>
            <a:br>
              <a:rPr lang="en-US" dirty="0"/>
            </a:br>
            <a:r>
              <a:rPr lang="en-US" dirty="0"/>
              <a:t>✔ Willingness to reflect and improve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🧩 </a:t>
            </a:r>
            <a:r>
              <a:rPr lang="en-US" i="1" dirty="0"/>
              <a:t>Assessment is a skill in itself — not just a task.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341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FDB59-CD38-2073-ECFB-524A81A51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9B1E1-0F13-EE83-7354-AD2AC477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Principles in Assessment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E27E6-2DA1-135B-E129-361AD66CC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Every assessor must ensure that assessment is:</a:t>
            </a:r>
            <a:br>
              <a:rPr lang="en-US" dirty="0"/>
            </a:br>
            <a:r>
              <a:rPr lang="en-US" dirty="0"/>
              <a:t>🔒 </a:t>
            </a:r>
            <a:r>
              <a:rPr lang="en-US" b="1" dirty="0"/>
              <a:t>Confidential</a:t>
            </a:r>
            <a:r>
              <a:rPr lang="en-US" dirty="0"/>
              <a:t> — protect student identity and data</a:t>
            </a:r>
            <a:br>
              <a:rPr lang="en-US" dirty="0"/>
            </a:br>
            <a:r>
              <a:rPr lang="en-US" dirty="0"/>
              <a:t>⚖️ </a:t>
            </a:r>
            <a:r>
              <a:rPr lang="en-US" b="1" dirty="0"/>
              <a:t>Impartial</a:t>
            </a:r>
            <a:r>
              <a:rPr lang="en-US" dirty="0"/>
              <a:t> — no favoritism, no assumptions</a:t>
            </a:r>
            <a:br>
              <a:rPr lang="en-US" dirty="0"/>
            </a:br>
            <a:r>
              <a:rPr lang="en-US" dirty="0"/>
              <a:t>🧭 </a:t>
            </a:r>
            <a:r>
              <a:rPr lang="en-US" b="1" dirty="0"/>
              <a:t>Transparent</a:t>
            </a:r>
            <a:r>
              <a:rPr lang="en-US" dirty="0"/>
              <a:t> — explain the criteria and process</a:t>
            </a:r>
            <a:br>
              <a:rPr lang="en-US" dirty="0"/>
            </a:br>
            <a:r>
              <a:rPr lang="en-US" dirty="0"/>
              <a:t>🌍 </a:t>
            </a:r>
            <a:r>
              <a:rPr lang="en-US" b="1" dirty="0"/>
              <a:t>Inclusive</a:t>
            </a:r>
            <a:r>
              <a:rPr lang="en-US" dirty="0"/>
              <a:t> — fair to all backgrounds, learning needs</a:t>
            </a:r>
            <a:br>
              <a:rPr lang="en-US" dirty="0"/>
            </a:br>
            <a:r>
              <a:rPr lang="en-US" dirty="0"/>
              <a:t>🧠 </a:t>
            </a:r>
            <a:r>
              <a:rPr lang="en-US" b="1" dirty="0"/>
              <a:t>Reflective</a:t>
            </a:r>
            <a:r>
              <a:rPr lang="en-US" dirty="0"/>
              <a:t> — open to feedback, learning, and growth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💡 Ask yourself: </a:t>
            </a:r>
            <a:r>
              <a:rPr lang="en-US" i="1" dirty="0"/>
              <a:t>Would I feel this assessment was fair if I were the student?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640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9C0EA-C90D-7EFB-24D5-505EC3025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E349-06B8-AEA2-D56C-B6B6B75C5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Bias in Judgement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40A27-133E-31B8-2097-309F2BDA4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👁️ Common types of unconscious bias:</a:t>
            </a:r>
            <a:br>
              <a:rPr lang="en-US" dirty="0"/>
            </a:br>
            <a:r>
              <a:rPr lang="en-US" dirty="0"/>
              <a:t>– </a:t>
            </a:r>
            <a:r>
              <a:rPr lang="en-US" b="1" dirty="0"/>
              <a:t>Halo effect</a:t>
            </a:r>
            <a:r>
              <a:rPr lang="en-US" dirty="0"/>
              <a:t> (one good trait affects all scores)</a:t>
            </a:r>
            <a:br>
              <a:rPr lang="en-US" dirty="0"/>
            </a:br>
            <a:r>
              <a:rPr lang="en-US" dirty="0"/>
              <a:t>– </a:t>
            </a:r>
            <a:r>
              <a:rPr lang="en-US" b="1" dirty="0"/>
              <a:t>Leniency/severity</a:t>
            </a:r>
            <a:r>
              <a:rPr lang="en-US" dirty="0"/>
              <a:t> bias</a:t>
            </a:r>
            <a:br>
              <a:rPr lang="en-US" dirty="0"/>
            </a:br>
            <a:r>
              <a:rPr lang="en-US" dirty="0"/>
              <a:t>– </a:t>
            </a:r>
            <a:r>
              <a:rPr lang="en-US" b="1" dirty="0"/>
              <a:t>Similarity bias</a:t>
            </a:r>
            <a:r>
              <a:rPr lang="en-US" dirty="0"/>
              <a:t> (rewarding students who resemble us)</a:t>
            </a:r>
            <a:br>
              <a:rPr lang="en-US" dirty="0"/>
            </a:br>
            <a:r>
              <a:rPr lang="en-US" dirty="0"/>
              <a:t>– </a:t>
            </a:r>
            <a:r>
              <a:rPr lang="en-US" b="1" dirty="0"/>
              <a:t>First impression bias</a:t>
            </a:r>
            <a:br>
              <a:rPr lang="en-US" dirty="0"/>
            </a:br>
            <a:r>
              <a:rPr lang="en-US" dirty="0"/>
              <a:t>– </a:t>
            </a:r>
            <a:r>
              <a:rPr lang="en-US" b="1" dirty="0"/>
              <a:t>Cultural/linguistic bias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🎯 Strategies to counter bias:</a:t>
            </a:r>
            <a:br>
              <a:rPr lang="en-US" dirty="0"/>
            </a:br>
            <a:r>
              <a:rPr lang="en-US" dirty="0"/>
              <a:t>– Use clear descriptors and marking schemes</a:t>
            </a:r>
            <a:br>
              <a:rPr lang="en-US" dirty="0"/>
            </a:br>
            <a:r>
              <a:rPr lang="en-US" dirty="0"/>
              <a:t>– Mark in teams and compare scores</a:t>
            </a:r>
            <a:br>
              <a:rPr lang="en-US" dirty="0"/>
            </a:br>
            <a:r>
              <a:rPr lang="en-US" dirty="0"/>
              <a:t>– Reflect on your own patterns</a:t>
            </a:r>
          </a:p>
        </p:txBody>
      </p:sp>
    </p:spTree>
    <p:extLst>
      <p:ext uri="{BB962C8B-B14F-4D97-AF65-F5344CB8AC3E}">
        <p14:creationId xmlns:p14="http://schemas.microsoft.com/office/powerpoint/2010/main" val="3923708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4870F-75B9-78BC-70DE-B00FE648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41494-EBE2-2332-B1F9-B82F063F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Marking Scheme = Feedback &amp; Scoring Tool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01AA93F-AC6A-4FC3-5548-0FA29D4886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660520"/>
            <a:ext cx="10515599" cy="4640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Marking Scheme (MS) defines </a:t>
            </a:r>
            <a:r>
              <a:rPr lang="en-US" b="1" dirty="0"/>
              <a:t>how performance is assessed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Based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Sub-criteria</a:t>
            </a:r>
            <a:r>
              <a:rPr lang="en-US" dirty="0"/>
              <a:t> and </a:t>
            </a:r>
            <a:r>
              <a:rPr lang="en-US" b="1" dirty="0"/>
              <a:t>aspects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Measurement</a:t>
            </a:r>
            <a:r>
              <a:rPr lang="en-US" dirty="0"/>
              <a:t> (objective) &amp; </a:t>
            </a:r>
            <a:r>
              <a:rPr lang="en-US" b="1" dirty="0"/>
              <a:t>Judgement</a:t>
            </a:r>
            <a:r>
              <a:rPr lang="en-US" dirty="0"/>
              <a:t> (subjective with standards)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ensures </a:t>
            </a:r>
            <a:r>
              <a:rPr lang="en-US" b="1" dirty="0"/>
              <a:t>fairness, consistency, and transparency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📊 Without an MS, a task is just an activity. With an MS, it's a </a:t>
            </a:r>
            <a:r>
              <a:rPr lang="en-US" b="1" dirty="0"/>
              <a:t>learning and assessment tool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22625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0CC23-4580-7F94-9587-6DFCE0DA4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4E234-817F-82E7-8FC2-65315FEC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in Assessment Teams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B9EC8-0556-C0E9-D315-1DE652350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In WS and in school, collaborative marking is key.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👥 Good team behavior includes:</a:t>
            </a:r>
            <a:br>
              <a:rPr lang="en-US" dirty="0"/>
            </a:br>
            <a:r>
              <a:rPr lang="en-US" dirty="0"/>
              <a:t>✔ Mutual respect</a:t>
            </a:r>
            <a:br>
              <a:rPr lang="en-US" dirty="0"/>
            </a:br>
            <a:r>
              <a:rPr lang="en-US" dirty="0"/>
              <a:t>✔ Calibration and score alignment</a:t>
            </a:r>
            <a:br>
              <a:rPr lang="en-US" dirty="0"/>
            </a:br>
            <a:r>
              <a:rPr lang="en-US" dirty="0"/>
              <a:t>✔ Open discussion of discrepancies</a:t>
            </a:r>
            <a:br>
              <a:rPr lang="en-US" dirty="0"/>
            </a:br>
            <a:r>
              <a:rPr lang="en-US" dirty="0"/>
              <a:t>✔ No personal judgment of others' scoring</a:t>
            </a:r>
            <a:br>
              <a:rPr lang="en-US" dirty="0"/>
            </a:br>
            <a:r>
              <a:rPr lang="en-US" dirty="0"/>
              <a:t>✔ Clear communication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🧠 </a:t>
            </a:r>
            <a:r>
              <a:rPr lang="en-US" i="1" dirty="0"/>
              <a:t>Assessment is more accurate when we learn from each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92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A8E0E-3104-B1F0-D33E-7302F5130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F6A0B-6FB6-D236-E024-FA1CEB418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&amp; Feedback Skills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2E090-01B6-0A7A-3FD8-E6F179869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Being a good assessor = being a good listener.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💬 Listen to:</a:t>
            </a:r>
            <a:br>
              <a:rPr lang="en-US" dirty="0"/>
            </a:br>
            <a:r>
              <a:rPr lang="en-US" dirty="0"/>
              <a:t>– What students say during the task</a:t>
            </a:r>
            <a:br>
              <a:rPr lang="en-US" dirty="0"/>
            </a:br>
            <a:r>
              <a:rPr lang="en-US" dirty="0"/>
              <a:t>– How they explain their process</a:t>
            </a:r>
            <a:br>
              <a:rPr lang="en-US" dirty="0"/>
            </a:br>
            <a:r>
              <a:rPr lang="en-US" dirty="0"/>
              <a:t>– Their reflections afterward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🗣️ Give feedback that is:</a:t>
            </a:r>
            <a:br>
              <a:rPr lang="en-US" dirty="0"/>
            </a:br>
            <a:r>
              <a:rPr lang="en-US" dirty="0"/>
              <a:t>– Specific</a:t>
            </a:r>
            <a:br>
              <a:rPr lang="en-US" dirty="0"/>
            </a:br>
            <a:r>
              <a:rPr lang="en-US" dirty="0"/>
              <a:t>– Constructive</a:t>
            </a:r>
            <a:br>
              <a:rPr lang="en-US" dirty="0"/>
            </a:br>
            <a:r>
              <a:rPr lang="en-US" dirty="0"/>
              <a:t>– Balanced</a:t>
            </a:r>
            <a:br>
              <a:rPr lang="en-US" dirty="0"/>
            </a:br>
            <a:r>
              <a:rPr lang="en-US" dirty="0"/>
              <a:t>– Actionable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🎯 Feedback should inspire improvement, not fear.</a:t>
            </a:r>
          </a:p>
        </p:txBody>
      </p:sp>
    </p:spTree>
    <p:extLst>
      <p:ext uri="{BB962C8B-B14F-4D97-AF65-F5344CB8AC3E}">
        <p14:creationId xmlns:p14="http://schemas.microsoft.com/office/powerpoint/2010/main" val="38889377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AF631-DABF-E4BF-35E5-E95CF9AE4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EF15B-D241-92C9-C954-F295CC0E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Student-Centered Assessment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D19EA-96B3-BD1D-42DD-0B1D66594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As an assessor, always keep the student at heart.</a:t>
            </a:r>
          </a:p>
          <a:p>
            <a:pPr>
              <a:buNone/>
            </a:pPr>
            <a:r>
              <a:rPr lang="en-US" dirty="0"/>
              <a:t>✔ See assessment as part of the learning process</a:t>
            </a:r>
          </a:p>
          <a:p>
            <a:pPr>
              <a:buNone/>
            </a:pPr>
            <a:r>
              <a:rPr lang="en-US" dirty="0"/>
              <a:t>✔ Understand that students may feel anxious or unsure</a:t>
            </a:r>
          </a:p>
          <a:p>
            <a:pPr>
              <a:buNone/>
            </a:pPr>
            <a:r>
              <a:rPr lang="en-US" dirty="0"/>
              <a:t>✔ Create a respectful, safe space</a:t>
            </a:r>
          </a:p>
          <a:p>
            <a:pPr>
              <a:buNone/>
            </a:pPr>
            <a:r>
              <a:rPr lang="en-US" dirty="0"/>
              <a:t>✔ Recognize effort, not just perfection</a:t>
            </a:r>
          </a:p>
          <a:p>
            <a:pPr>
              <a:buNone/>
            </a:pPr>
            <a:r>
              <a:rPr lang="en-US" dirty="0"/>
              <a:t>✔ Use mistakes as teachable moments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i="1" dirty="0"/>
              <a:t>You are not only assessing work — you are shaping confidence.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882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A59D7-F33F-2656-C408-02233FEEF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3DBED-C2F0-1D6D-7A36-C0A5C8FB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Activity: Assessor Reflection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B8B84-4830-2ECF-BE2F-DBFB0F3BD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📝 Individual reflection + small group sharing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are your current strengths as an assessor?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challenges do you face when marking or giving feedback?</a:t>
            </a:r>
          </a:p>
          <a:p>
            <a:pPr>
              <a:buFont typeface="+mj-lt"/>
              <a:buAutoNum type="arabicPeriod"/>
            </a:pPr>
            <a:r>
              <a:rPr lang="en-US" dirty="0"/>
              <a:t>How do you ensure fairness and objectivity?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What’s one thing you want to improve in your assessment practice?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Optional: Create a personal "Assessor Growth Plan"</a:t>
            </a:r>
          </a:p>
        </p:txBody>
      </p:sp>
    </p:spTree>
    <p:extLst>
      <p:ext uri="{BB962C8B-B14F-4D97-AF65-F5344CB8AC3E}">
        <p14:creationId xmlns:p14="http://schemas.microsoft.com/office/powerpoint/2010/main" val="29581529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0B7A1-2298-26A2-BF00-6CA995669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809E-3CAE-8763-48B0-A22BFB32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WorldSkills Spirit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A4A10-2B58-9B4D-5875-05110A61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 WorldSkills assessor (and VET teacher):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❤️ Believes in every learner's potential</a:t>
            </a:r>
          </a:p>
          <a:p>
            <a:pPr>
              <a:buNone/>
            </a:pPr>
            <a:r>
              <a:rPr lang="en-US" dirty="0"/>
              <a:t>⚒️ Respects excellence and effort equally</a:t>
            </a:r>
          </a:p>
          <a:p>
            <a:pPr>
              <a:buNone/>
            </a:pPr>
            <a:r>
              <a:rPr lang="en-US" dirty="0"/>
              <a:t>👂 Is open to learning and feedback</a:t>
            </a:r>
          </a:p>
          <a:p>
            <a:pPr>
              <a:buNone/>
            </a:pPr>
            <a:r>
              <a:rPr lang="en-US" dirty="0"/>
              <a:t>🌍 Brings fairness, empathy, and clarity</a:t>
            </a:r>
          </a:p>
          <a:p>
            <a:pPr>
              <a:buNone/>
            </a:pPr>
            <a:r>
              <a:rPr lang="en-US" dirty="0"/>
              <a:t>🤝 Helps learners grow through assessment</a:t>
            </a:r>
          </a:p>
          <a:p>
            <a:pPr marL="0" indent="0">
              <a:buNone/>
            </a:pPr>
            <a:r>
              <a:rPr lang="en-US" dirty="0"/>
              <a:t>🌟 </a:t>
            </a:r>
            <a:r>
              <a:rPr lang="en-US" i="1" dirty="0"/>
              <a:t>Be the kind of assessor you’d want your own child to meet.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187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ADA78-A698-ECD1-E050-BCBD9A10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CEE7-DEE8-9740-9717-90F022663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793C9-50A1-7437-F301-242130C7E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✅ Assessment is a professional and ethical responsibility</a:t>
            </a:r>
          </a:p>
          <a:p>
            <a:pPr>
              <a:buNone/>
            </a:pPr>
            <a:r>
              <a:rPr lang="en-US" dirty="0"/>
              <a:t>✅ Great assessors are consistent, fair, and reflective</a:t>
            </a:r>
          </a:p>
          <a:p>
            <a:pPr>
              <a:buNone/>
            </a:pPr>
            <a:r>
              <a:rPr lang="en-US" dirty="0"/>
              <a:t>✅ Ethical behavior builds student trust and confidence</a:t>
            </a:r>
          </a:p>
          <a:p>
            <a:pPr>
              <a:buNone/>
            </a:pPr>
            <a:r>
              <a:rPr lang="en-US" dirty="0"/>
              <a:t>✅ Collaborative marking and feedback improve quality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➡️ Coming next: </a:t>
            </a:r>
            <a:r>
              <a:rPr lang="en-US" b="1" dirty="0"/>
              <a:t>Practice Lab – Design, Assess &amp; Reflect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3578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B5084-891C-5F96-BAEA-539C7B71A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ABD7-944A-3568-11DC-165754BE8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Practice Lab: Create, Mark &amp; Reflect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6E00F4D-5832-42D1-834D-09EDEE597C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60369"/>
            <a:ext cx="10515600" cy="514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b="1" dirty="0"/>
              <a:t>Objectives: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Complete a full cycle: TP design → MS design → Simulated assessment → Reflection</a:t>
            </a:r>
          </a:p>
          <a:p>
            <a:pPr>
              <a:buNone/>
            </a:pPr>
            <a:r>
              <a:rPr lang="en-US" sz="2400" b="1" dirty="0"/>
              <a:t>Content: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Teams of teachers develop a TP and MS from scratch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Role-play as assessors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Compare scores and discuss discrepancies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Plan classroom implementation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🎯 </a:t>
            </a:r>
            <a:r>
              <a:rPr lang="en-US" sz="2400" i="1" dirty="0"/>
              <a:t>Outcome:</a:t>
            </a:r>
            <a:r>
              <a:rPr lang="en-US" sz="2400" dirty="0"/>
              <a:t> Each participant leaves with one complete mini-Test Project &amp; Marking Scheme adapted to their subject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546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62CA6-5B65-B0A0-8BD6-F89D57923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990BF-89AC-600E-03C3-48F8DAC99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Lab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1B740-5A7D-AA7F-7E4B-479BDA98D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🧩 The lab includes 3 main phases: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Design</a:t>
            </a:r>
            <a:r>
              <a:rPr lang="en-US" dirty="0"/>
              <a:t> – Build a mini Test Project and Marking Scheme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Assess</a:t>
            </a:r>
            <a:r>
              <a:rPr lang="en-US" dirty="0"/>
              <a:t> – Role-play assessing one another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Reflect</a:t>
            </a:r>
            <a:r>
              <a:rPr lang="en-US" dirty="0"/>
              <a:t> – Share observations, feedback, and lessons learned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🎯 Goal: Produce a ready-to-use learning/assessment activity for your subject</a:t>
            </a:r>
          </a:p>
        </p:txBody>
      </p:sp>
    </p:spTree>
    <p:extLst>
      <p:ext uri="{BB962C8B-B14F-4D97-AF65-F5344CB8AC3E}">
        <p14:creationId xmlns:p14="http://schemas.microsoft.com/office/powerpoint/2010/main" val="36014951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AB9FE-B7DD-D743-8D5F-4B32A982D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C37B-9F2F-1EE6-CD90-920F27B4B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Design Your Mini Test Project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1D6AA-7227-E4C8-E287-FE8C00023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Use the provided template or whiteboard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Define the professional context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Write the task description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List materials/tools required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Set time constraints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Define expected results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Link to curriculum or occupational standards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💡 Keep it realistic, focused, and feasible (30–90 min task)</a:t>
            </a:r>
          </a:p>
        </p:txBody>
      </p:sp>
    </p:spTree>
    <p:extLst>
      <p:ext uri="{BB962C8B-B14F-4D97-AF65-F5344CB8AC3E}">
        <p14:creationId xmlns:p14="http://schemas.microsoft.com/office/powerpoint/2010/main" val="897146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CE4A7-32C9-2C9F-85F8-B17610DCA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9F255-F371-8EA5-1F73-D1ECD6E68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Build the Marking Scheme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56B67-C408-54C5-040A-4C9166156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For the task you created, now build a basic Marking Scheme: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4FC798-BA59-61FA-9D78-2B2F9E772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066470"/>
              </p:ext>
            </p:extLst>
          </p:nvPr>
        </p:nvGraphicFramePr>
        <p:xfrm>
          <a:off x="838200" y="2461615"/>
          <a:ext cx="10515600" cy="184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1253">
                  <a:extLst>
                    <a:ext uri="{9D8B030D-6E8A-4147-A177-3AD203B41FA5}">
                      <a16:colId xmlns:a16="http://schemas.microsoft.com/office/drawing/2014/main" val="3491834932"/>
                    </a:ext>
                  </a:extLst>
                </a:gridCol>
                <a:gridCol w="5101389">
                  <a:extLst>
                    <a:ext uri="{9D8B030D-6E8A-4147-A177-3AD203B41FA5}">
                      <a16:colId xmlns:a16="http://schemas.microsoft.com/office/drawing/2014/main" val="3488009116"/>
                    </a:ext>
                  </a:extLst>
                </a:gridCol>
                <a:gridCol w="2127910">
                  <a:extLst>
                    <a:ext uri="{9D8B030D-6E8A-4147-A177-3AD203B41FA5}">
                      <a16:colId xmlns:a16="http://schemas.microsoft.com/office/drawing/2014/main" val="2596474337"/>
                    </a:ext>
                  </a:extLst>
                </a:gridCol>
                <a:gridCol w="1285048">
                  <a:extLst>
                    <a:ext uri="{9D8B030D-6E8A-4147-A177-3AD203B41FA5}">
                      <a16:colId xmlns:a16="http://schemas.microsoft.com/office/drawing/2014/main" val="26425429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Max 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779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Hygiene &amp;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Hands and workstation sanitized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536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Ingredients correctly measured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26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Visual appeal of the drink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Judgement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623325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en-US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Described the drink to the client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Judgement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1271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456850E-0821-51B6-BAF0-DE2F9D147A45}"/>
              </a:ext>
            </a:extLst>
          </p:cNvPr>
          <p:cNvSpPr txBox="1"/>
          <p:nvPr/>
        </p:nvSpPr>
        <p:spPr>
          <a:xfrm>
            <a:off x="838200" y="4478329"/>
            <a:ext cx="80632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✔ Include descriptors for at least 2 Judgement aspects</a:t>
            </a:r>
          </a:p>
        </p:txBody>
      </p:sp>
    </p:spTree>
    <p:extLst>
      <p:ext uri="{BB962C8B-B14F-4D97-AF65-F5344CB8AC3E}">
        <p14:creationId xmlns:p14="http://schemas.microsoft.com/office/powerpoint/2010/main" val="208026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BC0C2-6A8C-6496-3E78-E8AF36321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2B075-51FA-AF2C-E49E-EBEE77ACA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Triangle of Excellence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6357D6C-AB89-8DF4-BCC7-4F3028923C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609193"/>
            <a:ext cx="10515599" cy="474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b="1" dirty="0"/>
              <a:t>WSOS (Standard) → Test Project (Task) → Marking Scheme (Assessment)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Each Test Project and Marking Scheme must align with the </a:t>
            </a:r>
            <a:r>
              <a:rPr lang="en-US" b="1" dirty="0"/>
              <a:t>WorldSkills Occupational Standards</a:t>
            </a:r>
            <a:r>
              <a:rPr lang="en-US" dirty="0"/>
              <a:t> (WSOS) or with the national standard, which define:</a:t>
            </a:r>
            <a:br>
              <a:rPr lang="en-US" dirty="0"/>
            </a:br>
            <a:r>
              <a:rPr lang="en-US" dirty="0"/>
              <a:t>🧩 Skills</a:t>
            </a:r>
            <a:br>
              <a:rPr lang="en-US" dirty="0"/>
            </a:br>
            <a:r>
              <a:rPr lang="en-US" dirty="0"/>
              <a:t>🧠 Knowledge</a:t>
            </a:r>
            <a:br>
              <a:rPr lang="en-US" dirty="0"/>
            </a:br>
            <a:r>
              <a:rPr lang="en-US" dirty="0"/>
              <a:t>🤝 </a:t>
            </a:r>
            <a:r>
              <a:rPr lang="en-US" dirty="0" err="1"/>
              <a:t>Behaviours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🧭 This triangle ensures: relevance, </a:t>
            </a:r>
            <a:r>
              <a:rPr lang="en-US" dirty="0" err="1"/>
              <a:t>rigour</a:t>
            </a:r>
            <a:r>
              <a:rPr lang="en-US" dirty="0"/>
              <a:t>, and reliability</a:t>
            </a:r>
          </a:p>
        </p:txBody>
      </p:sp>
    </p:spTree>
    <p:extLst>
      <p:ext uri="{BB962C8B-B14F-4D97-AF65-F5344CB8AC3E}">
        <p14:creationId xmlns:p14="http://schemas.microsoft.com/office/powerpoint/2010/main" val="33874298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B532-A7C2-B232-C2F6-A595F044A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05D1-5D34-E1FB-0823-1DC3C24D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Simulate the Assessment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DC402-36F2-BD80-A277-789611F84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57052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👥 Pair up or form small groups</a:t>
            </a:r>
            <a:br>
              <a:rPr lang="en-US" sz="2400" dirty="0"/>
            </a:br>
            <a:r>
              <a:rPr lang="en-US" sz="2400" dirty="0"/>
              <a:t>🧑 One person plays the learner, the others act as assessors</a:t>
            </a:r>
            <a:br>
              <a:rPr lang="en-US" sz="2400" dirty="0"/>
            </a:br>
            <a:r>
              <a:rPr lang="en-US" sz="2400" dirty="0"/>
              <a:t>📄 Observe the task and use the MS to score</a:t>
            </a:r>
            <a:br>
              <a:rPr lang="en-US" sz="2400" dirty="0"/>
            </a:br>
            <a:r>
              <a:rPr lang="en-US" sz="2400" dirty="0"/>
              <a:t>🗣️ Share feedback as you would in a real setting</a:t>
            </a:r>
          </a:p>
          <a:p>
            <a:pPr>
              <a:buNone/>
            </a:pPr>
            <a:r>
              <a:rPr lang="en-US" sz="2400" dirty="0"/>
              <a:t>Switch roles and repeat!</a:t>
            </a:r>
          </a:p>
          <a:p>
            <a:r>
              <a:rPr lang="en-US" sz="2400" dirty="0"/>
              <a:t>📝 Option: Record performances for peer feedback and reflection</a:t>
            </a:r>
          </a:p>
        </p:txBody>
      </p:sp>
    </p:spTree>
    <p:extLst>
      <p:ext uri="{BB962C8B-B14F-4D97-AF65-F5344CB8AC3E}">
        <p14:creationId xmlns:p14="http://schemas.microsoft.com/office/powerpoint/2010/main" val="38559975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B8594-6312-2370-26B8-A906114ED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07B6C-8E5E-830B-E83F-14E2F9950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Reflect and Discuss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E65DC-AEF2-EB17-7612-2734787D9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As a group, discuss: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Was the task clear and realistic?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Did the Marking Scheme work as intended?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Was the feedback specific and actionable?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What would you improve next time?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How could this work in your classroom?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💬 Capture key takeaways on a shared board or poster</a:t>
            </a:r>
          </a:p>
        </p:txBody>
      </p:sp>
    </p:spTree>
    <p:extLst>
      <p:ext uri="{BB962C8B-B14F-4D97-AF65-F5344CB8AC3E}">
        <p14:creationId xmlns:p14="http://schemas.microsoft.com/office/powerpoint/2010/main" val="4124008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B1BC2-7554-6E74-C8C1-635DA47DF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4395-21E6-9A9A-C98F-EC46E74ED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of the Practice Lab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76C20-E6E0-7432-D6AF-4E695806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By the end of this lab, each participant should have:</a:t>
            </a:r>
          </a:p>
          <a:p>
            <a:pPr>
              <a:buNone/>
            </a:pPr>
            <a:r>
              <a:rPr lang="en-US" sz="2400" dirty="0"/>
              <a:t>✅ 1 Mini Test Project</a:t>
            </a:r>
          </a:p>
          <a:p>
            <a:pPr>
              <a:buNone/>
            </a:pPr>
            <a:r>
              <a:rPr lang="en-US" sz="2400" dirty="0"/>
              <a:t>✅ 1 Marking Scheme (measurement + judgement)</a:t>
            </a:r>
          </a:p>
          <a:p>
            <a:pPr>
              <a:buNone/>
            </a:pPr>
            <a:r>
              <a:rPr lang="en-US" sz="2400" dirty="0"/>
              <a:t>✅ Feedback experience (giving &amp; receiving)</a:t>
            </a:r>
          </a:p>
          <a:p>
            <a:pPr>
              <a:buNone/>
            </a:pPr>
            <a:r>
              <a:rPr lang="en-US" sz="2400" dirty="0"/>
              <a:t>✅ Reflection insights</a:t>
            </a:r>
          </a:p>
          <a:p>
            <a:pPr>
              <a:buNone/>
            </a:pPr>
            <a:r>
              <a:rPr lang="en-US" sz="2400" dirty="0"/>
              <a:t>✅ Action points for classroom use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📦 </a:t>
            </a:r>
            <a:r>
              <a:rPr lang="en-US" sz="2400" i="1" dirty="0"/>
              <a:t>You’re building a toolkit you can actually use.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238521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8C4AD-7ACC-EF23-053A-21DFD0505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FD5BB-1017-EB97-3A49-61810973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Ideas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22B01-0969-F204-9F15-FE7F1933D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After this module, consider: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Implementing your TP in class and collecting student feedback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Collaborating with colleagues to design cross-disciplinary TPs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Using the same MS for peer/self-assessment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Piloting a mini-competition in your school or region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Joining a community of practice around WS-inspired teaching</a:t>
            </a:r>
          </a:p>
        </p:txBody>
      </p:sp>
    </p:spTree>
    <p:extLst>
      <p:ext uri="{BB962C8B-B14F-4D97-AF65-F5344CB8AC3E}">
        <p14:creationId xmlns:p14="http://schemas.microsoft.com/office/powerpoint/2010/main" val="24923074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09CC-D4FA-82C1-22ED-E2A8FB4C5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5B9-EAF7-68D4-BDE8-A0474EC3F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D73F5-9886-D2E7-76D2-828C2738C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✅ You’ve experienced the full cycle: Design → Assess → Reflect</a:t>
            </a:r>
          </a:p>
          <a:p>
            <a:pPr>
              <a:buNone/>
            </a:pPr>
            <a:r>
              <a:rPr lang="en-US" sz="2400" dirty="0"/>
              <a:t>✅ You now have the tools to implement WS methods in real teaching</a:t>
            </a:r>
          </a:p>
          <a:p>
            <a:pPr>
              <a:buNone/>
            </a:pPr>
            <a:r>
              <a:rPr lang="en-US" sz="2400" dirty="0"/>
              <a:t>✅ Small steps = big impact when applied with purpose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➡️ Next: </a:t>
            </a:r>
            <a:r>
              <a:rPr lang="en-US" sz="2400" b="1" dirty="0"/>
              <a:t>Wrap-Up, Resources &amp; Action Planning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996471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8594A-56EA-27F4-A8BF-C6CCFEDD8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6820B-6278-069B-DF2B-1F9BD3DD9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Wrap-Up and Action Plan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6E24BB5-1E99-3233-386C-6D5F1DA8F3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11234"/>
            <a:ext cx="10515600" cy="4442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400" b="1" dirty="0"/>
              <a:t>Objectives: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Consolidate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Set plans for classroom integration</a:t>
            </a:r>
          </a:p>
          <a:p>
            <a:pPr>
              <a:buNone/>
            </a:pPr>
            <a:r>
              <a:rPr lang="en-US" sz="2400" b="1" dirty="0"/>
              <a:t>Content: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Summary of key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Peer exchange of lesson ideas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Commitment to action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🎯 </a:t>
            </a:r>
            <a:r>
              <a:rPr lang="en-US" sz="2400" i="1" dirty="0"/>
              <a:t>Deliverable:</a:t>
            </a:r>
            <a:r>
              <a:rPr lang="en-US" sz="2400" dirty="0"/>
              <a:t> Individual Integration Plan + Feedback Form</a:t>
            </a:r>
            <a:br>
              <a:rPr lang="en-US" sz="2400" dirty="0"/>
            </a:br>
            <a:r>
              <a:rPr lang="en-US" sz="2400" dirty="0"/>
              <a:t>📘 </a:t>
            </a:r>
            <a:r>
              <a:rPr lang="en-US" sz="2400" i="1" dirty="0"/>
              <a:t>Optional:</a:t>
            </a:r>
            <a:r>
              <a:rPr lang="en-US" sz="2400" dirty="0"/>
              <a:t> WorldSkills teaching pack or badge</a:t>
            </a:r>
          </a:p>
        </p:txBody>
      </p:sp>
    </p:spTree>
    <p:extLst>
      <p:ext uri="{BB962C8B-B14F-4D97-AF65-F5344CB8AC3E}">
        <p14:creationId xmlns:p14="http://schemas.microsoft.com/office/powerpoint/2010/main" val="13471746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32186-BF97-3575-C82D-C8BCB4365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0B169-D63D-A506-BB32-1AB930005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 of Module 4 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E89A3-18B7-E39F-1C42-7F03C04BA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🧠 You’ve explored: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The WorldSkills assessment ecosystem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How to design Test Projects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How to build effective Marking Schemes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How to use TPs &amp; MS in VET teaching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Assessor roles and ethics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How to simulate and reflect on assessment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🎯 </a:t>
            </a:r>
            <a:r>
              <a:rPr lang="en-US" sz="2400" i="1" dirty="0"/>
              <a:t>From theory to practice — step by step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19806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A0940-FA0C-922F-CF36-1D364DAFF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81DA-0B94-692A-6614-807006E33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&amp; Skills Checklist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46D85-DB5E-147D-9ACD-50490D029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✔ I understand what a Test Project is</a:t>
            </a:r>
            <a:br>
              <a:rPr lang="en-US" sz="2400" dirty="0"/>
            </a:br>
            <a:r>
              <a:rPr lang="en-US" sz="2400" dirty="0"/>
              <a:t>✔ I can write a realistic task scenario</a:t>
            </a:r>
            <a:br>
              <a:rPr lang="en-US" sz="2400" dirty="0"/>
            </a:br>
            <a:r>
              <a:rPr lang="en-US" sz="2400" dirty="0"/>
              <a:t>✔ I know how to align tasks with standards</a:t>
            </a:r>
            <a:br>
              <a:rPr lang="en-US" sz="2400" dirty="0"/>
            </a:br>
            <a:r>
              <a:rPr lang="en-US" sz="2400" dirty="0"/>
              <a:t>✔ I can build a simple Marking Scheme using Judgement and Measurement</a:t>
            </a:r>
            <a:br>
              <a:rPr lang="en-US" sz="2400" dirty="0"/>
            </a:br>
            <a:r>
              <a:rPr lang="en-US" sz="2400" dirty="0"/>
              <a:t>✔ I can give clear and constructive feedback</a:t>
            </a:r>
            <a:br>
              <a:rPr lang="en-US" sz="2400" dirty="0"/>
            </a:br>
            <a:r>
              <a:rPr lang="en-US" sz="2400" dirty="0"/>
              <a:t>✔ I recognize and apply ethical principles of assessment</a:t>
            </a:r>
            <a:br>
              <a:rPr lang="en-US" sz="2400" dirty="0"/>
            </a:br>
            <a:r>
              <a:rPr lang="en-US" sz="2400" dirty="0"/>
              <a:t>✔ I feel confident applying WS methods in my subject area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🔲 Check what you’ve mastered — and what to keep practicing</a:t>
            </a:r>
          </a:p>
        </p:txBody>
      </p:sp>
    </p:spTree>
    <p:extLst>
      <p:ext uri="{BB962C8B-B14F-4D97-AF65-F5344CB8AC3E}">
        <p14:creationId xmlns:p14="http://schemas.microsoft.com/office/powerpoint/2010/main" val="232034973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CD1AF-001E-046E-8E9A-312BBACA7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7D59-62D0-0927-3E23-869280FF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Reflection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F587F-5883-4E4A-B4BB-F361479B1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💬 Discuss with your group: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What part of Module 4 was most useful for your practice?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What challenges do you anticipate when applying this in your school?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How can you support each other in trying these methods?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What could your next small step look like?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📋 Collect and share group insights on a common board or flipchart</a:t>
            </a:r>
          </a:p>
        </p:txBody>
      </p:sp>
    </p:spTree>
    <p:extLst>
      <p:ext uri="{BB962C8B-B14F-4D97-AF65-F5344CB8AC3E}">
        <p14:creationId xmlns:p14="http://schemas.microsoft.com/office/powerpoint/2010/main" val="286563109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C2CCD-6E76-FC12-D607-1F53EF5E4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34453-C058-4AA2-223A-68FC04C1D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Plan Template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FCF5E-8B22-5B95-3C09-575501FF3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📝 Complete your personal plan:</a:t>
            </a:r>
          </a:p>
          <a:p>
            <a:pPr>
              <a:buNone/>
            </a:pPr>
            <a:r>
              <a:rPr lang="en-US" sz="2400" b="1" dirty="0"/>
              <a:t>My subject / course:</a:t>
            </a:r>
            <a:br>
              <a:rPr lang="en-US" sz="2400" dirty="0"/>
            </a:br>
            <a:r>
              <a:rPr lang="en-US" sz="2400" b="1" dirty="0"/>
              <a:t>WS-style assessment I want to try:</a:t>
            </a:r>
            <a:br>
              <a:rPr lang="en-US" sz="2400" dirty="0"/>
            </a:br>
            <a:r>
              <a:rPr lang="en-US" sz="2400" b="1" dirty="0"/>
              <a:t>When and where I’ll implement it:</a:t>
            </a:r>
            <a:br>
              <a:rPr lang="en-US" sz="2400" dirty="0"/>
            </a:br>
            <a:r>
              <a:rPr lang="en-US" sz="2400" b="1" dirty="0"/>
              <a:t>Materials I need:</a:t>
            </a:r>
            <a:br>
              <a:rPr lang="en-US" sz="2400" dirty="0"/>
            </a:br>
            <a:r>
              <a:rPr lang="en-US" sz="2400" b="1" dirty="0"/>
              <a:t>Who I’ll share it with / get feedback from:</a:t>
            </a:r>
            <a:br>
              <a:rPr lang="en-US" sz="2400" dirty="0"/>
            </a:br>
            <a:r>
              <a:rPr lang="en-US" sz="2400" b="1" dirty="0"/>
              <a:t>How I’ll know it worked (indicators):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📅 </a:t>
            </a:r>
            <a:r>
              <a:rPr lang="en-US" sz="2400" i="1" dirty="0"/>
              <a:t>Commit to action — even small changes make a big difference.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164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DEEC9-AD18-0363-F98D-280F1E3EA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7C2F-13CE-A08A-10A0-1A0AC609C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WorldSkills Assessment Life-Cycle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40E0B72-F902-51D7-F961-F013ADEF30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998530"/>
            <a:ext cx="10515599" cy="396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dirty="0"/>
              <a:t>🌀 Six key phases in the WS assessment process: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Referencing</a:t>
            </a:r>
            <a:r>
              <a:rPr lang="en-US" dirty="0"/>
              <a:t>: using WSOS (or the national standard) to define what’s assessed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Design</a:t>
            </a:r>
            <a:r>
              <a:rPr lang="en-US" dirty="0"/>
              <a:t>: selecting suitable tasks &amp; methods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Development</a:t>
            </a:r>
            <a:r>
              <a:rPr lang="en-US" dirty="0"/>
              <a:t>: building the Test Project &amp; Marking Scheme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Preparation</a:t>
            </a:r>
            <a:r>
              <a:rPr lang="en-US" dirty="0"/>
              <a:t>: logistics, tools, trials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Implementation</a:t>
            </a:r>
            <a:r>
              <a:rPr lang="en-US" dirty="0"/>
              <a:t>: actual assessment during competition/training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Review</a:t>
            </a:r>
            <a:r>
              <a:rPr lang="en-US" dirty="0"/>
              <a:t>: data analysis, improvement, and feedback​</a:t>
            </a:r>
          </a:p>
        </p:txBody>
      </p:sp>
    </p:spTree>
    <p:extLst>
      <p:ext uri="{BB962C8B-B14F-4D97-AF65-F5344CB8AC3E}">
        <p14:creationId xmlns:p14="http://schemas.microsoft.com/office/powerpoint/2010/main" val="230187611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4A795-0F42-BB50-2786-41DDFE3C5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74B8-C8C0-262F-FB7F-670DB6A66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Exchange: Good Practice Wall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2DD9A-548C-29DF-40C3-9F8B82EA9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🧱 Share one successful idea or insight:</a:t>
            </a:r>
          </a:p>
          <a:p>
            <a:pPr>
              <a:buNone/>
            </a:pPr>
            <a:r>
              <a:rPr lang="en-US" sz="2400" dirty="0"/>
              <a:t>– A great task design</a:t>
            </a:r>
            <a:br>
              <a:rPr lang="en-US" sz="2400" dirty="0"/>
            </a:br>
            <a:r>
              <a:rPr lang="en-US" sz="2400" dirty="0"/>
              <a:t>– A powerful way to give feedback</a:t>
            </a:r>
            <a:br>
              <a:rPr lang="en-US" sz="2400" dirty="0"/>
            </a:br>
            <a:r>
              <a:rPr lang="en-US" sz="2400" dirty="0"/>
              <a:t>– An aha! moment from the practice lab</a:t>
            </a:r>
            <a:br>
              <a:rPr lang="en-US" sz="2400" dirty="0"/>
            </a:br>
            <a:r>
              <a:rPr lang="en-US" sz="2400" dirty="0"/>
              <a:t>– A student reaction you’ll never forget</a:t>
            </a:r>
            <a:br>
              <a:rPr lang="en-US" sz="2400" dirty="0"/>
            </a:br>
            <a:r>
              <a:rPr lang="en-US" sz="2400" dirty="0"/>
              <a:t>– A new approach you want to try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📸 Option: Take photos of your “Good Practice Wall” to use back in your school</a:t>
            </a:r>
          </a:p>
        </p:txBody>
      </p:sp>
    </p:spTree>
    <p:extLst>
      <p:ext uri="{BB962C8B-B14F-4D97-AF65-F5344CB8AC3E}">
        <p14:creationId xmlns:p14="http://schemas.microsoft.com/office/powerpoint/2010/main" val="30082067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547D2-6702-B84F-CB2D-46AF19D38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A709D-CD93-79D8-BE08-3C72CC9F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to a Wider Community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CD3CB-6BFA-79B7-458B-569810E16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🌍 You are not alone.</a:t>
            </a:r>
          </a:p>
          <a:p>
            <a:pPr>
              <a:buNone/>
            </a:pPr>
            <a:r>
              <a:rPr lang="en-US" sz="2400" dirty="0"/>
              <a:t>💡 Ideas to stay connected:</a:t>
            </a:r>
            <a:br>
              <a:rPr lang="en-US" sz="2400" dirty="0"/>
            </a:br>
            <a:r>
              <a:rPr lang="en-US" sz="2400" dirty="0"/>
              <a:t>– Share your TP &amp; MS with other teachers</a:t>
            </a:r>
            <a:br>
              <a:rPr lang="en-US" sz="2400" dirty="0"/>
            </a:br>
            <a:r>
              <a:rPr lang="en-US" sz="2400" dirty="0"/>
              <a:t>– Organize a local or school-level skills challenge</a:t>
            </a:r>
            <a:br>
              <a:rPr lang="en-US" sz="2400" dirty="0"/>
            </a:br>
            <a:r>
              <a:rPr lang="en-US" sz="2400" dirty="0"/>
              <a:t>– Join online communities related to your skill or teaching area</a:t>
            </a:r>
            <a:br>
              <a:rPr lang="en-US" sz="2400" dirty="0"/>
            </a:br>
            <a:r>
              <a:rPr lang="en-US" sz="2400" dirty="0"/>
              <a:t>– Follow WorldSkills updates and events</a:t>
            </a:r>
            <a:br>
              <a:rPr lang="en-US" sz="2400" dirty="0"/>
            </a:br>
            <a:r>
              <a:rPr lang="en-US" sz="2400" dirty="0"/>
              <a:t>– Contribute to future modules or training sessions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📚 Teaching is a craft we build together.</a:t>
            </a:r>
          </a:p>
        </p:txBody>
      </p:sp>
    </p:spTree>
    <p:extLst>
      <p:ext uri="{BB962C8B-B14F-4D97-AF65-F5344CB8AC3E}">
        <p14:creationId xmlns:p14="http://schemas.microsoft.com/office/powerpoint/2010/main" val="24107704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07D47-B986-BF07-4084-2B29C80F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4F26-8114-8112-FF3C-D8AFDE63A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1FAE5-359D-3DB3-57A2-61CD9B294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01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✨ Teaching is a powerful way to shape lives.</a:t>
            </a:r>
            <a:br>
              <a:rPr lang="en-US" sz="2400" dirty="0"/>
            </a:br>
            <a:r>
              <a:rPr lang="en-US" sz="2400" dirty="0"/>
              <a:t>🧭 Assessment, done well, empowers learning and growth.</a:t>
            </a:r>
            <a:br>
              <a:rPr lang="en-US" sz="2400" dirty="0"/>
            </a:br>
            <a:r>
              <a:rPr lang="en-US" sz="2400" dirty="0"/>
              <a:t>🤝 WS methods help bring real-world standards into the classroom.</a:t>
            </a:r>
            <a:br>
              <a:rPr lang="en-US" sz="2400" dirty="0"/>
            </a:br>
            <a:r>
              <a:rPr lang="en-US" sz="2400" dirty="0"/>
              <a:t>🌱 You now have the tools to begin — start small, but start!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🎯 </a:t>
            </a:r>
            <a:r>
              <a:rPr lang="en-US" sz="2400" i="1" dirty="0"/>
              <a:t>Thank you for your engagement. Keep exploring. Keep innovating. Keep believing in your students.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611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0170C-A2C4-1C3E-B97E-985CCD53C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5D45-1B0D-0DC8-532D-B51F25ADC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Benefits from These Tools?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7D7A4CF-9BDE-11F3-1E14-FDCAC3AA91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545361"/>
            <a:ext cx="10515599" cy="487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b="1" dirty="0"/>
              <a:t>Not only competitors!</a:t>
            </a:r>
            <a:br>
              <a:rPr lang="en-US" dirty="0"/>
            </a:br>
            <a:r>
              <a:rPr lang="en-US" dirty="0"/>
              <a:t>✅ VET teachers can use TPs/MS 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Classroom projects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Practical exams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Self/peer assessments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✅ Students benefit from: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Industry-relevant, realistic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Clear expectations and standards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Formative feedback aligned with workplace demands</a:t>
            </a:r>
          </a:p>
        </p:txBody>
      </p:sp>
    </p:spTree>
    <p:extLst>
      <p:ext uri="{BB962C8B-B14F-4D97-AF65-F5344CB8AC3E}">
        <p14:creationId xmlns:p14="http://schemas.microsoft.com/office/powerpoint/2010/main" val="253036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9A375-3035-4773-F369-64F5EDDF9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AB77D-9FF3-92C4-5995-95E219F3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WorldSkills Assessment Principles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C42675E-31CD-0310-AFC3-03222C10B8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480954"/>
            <a:ext cx="10515599" cy="4999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dirty="0"/>
              <a:t>Each assessment must be: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✔ </a:t>
            </a:r>
            <a:r>
              <a:rPr lang="en-US" b="1" dirty="0"/>
              <a:t>Valid</a:t>
            </a:r>
            <a:r>
              <a:rPr lang="en-US" dirty="0"/>
              <a:t> — measures what it should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✔ </a:t>
            </a:r>
            <a:r>
              <a:rPr lang="en-US" b="1" dirty="0"/>
              <a:t>Reliable</a:t>
            </a:r>
            <a:r>
              <a:rPr lang="en-US" dirty="0"/>
              <a:t> — consistent, repeatable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✔ </a:t>
            </a:r>
            <a:r>
              <a:rPr lang="en-US" b="1" dirty="0"/>
              <a:t>Fair</a:t>
            </a:r>
            <a:r>
              <a:rPr lang="en-US" dirty="0"/>
              <a:t> — unbiased, inclusive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✔ </a:t>
            </a:r>
            <a:r>
              <a:rPr lang="en-US" b="1" dirty="0"/>
              <a:t>Transparent</a:t>
            </a:r>
            <a:r>
              <a:rPr lang="en-US" dirty="0"/>
              <a:t> — clear process &amp; expectations</a:t>
            </a:r>
          </a:p>
          <a:p>
            <a:pPr>
              <a:buNone/>
            </a:pPr>
            <a:br>
              <a:rPr lang="en-US" dirty="0"/>
            </a:br>
            <a:r>
              <a:rPr lang="en-US" dirty="0"/>
              <a:t>✔ </a:t>
            </a:r>
            <a:r>
              <a:rPr lang="en-US" b="1" dirty="0"/>
              <a:t>Authentic</a:t>
            </a:r>
            <a:r>
              <a:rPr lang="en-US" dirty="0"/>
              <a:t> — based on real work tasks​</a:t>
            </a:r>
          </a:p>
        </p:txBody>
      </p:sp>
    </p:spTree>
    <p:extLst>
      <p:ext uri="{BB962C8B-B14F-4D97-AF65-F5344CB8AC3E}">
        <p14:creationId xmlns:p14="http://schemas.microsoft.com/office/powerpoint/2010/main" val="306879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4664</Words>
  <Application>Microsoft Office PowerPoint</Application>
  <PresentationFormat>Widescreen</PresentationFormat>
  <Paragraphs>533</Paragraphs>
  <Slides>72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6" baseType="lpstr">
      <vt:lpstr>Aptos</vt:lpstr>
      <vt:lpstr>Aptos Display</vt:lpstr>
      <vt:lpstr>Arial</vt:lpstr>
      <vt:lpstr>Office Theme</vt:lpstr>
      <vt:lpstr>MODULE 4</vt:lpstr>
      <vt:lpstr>1. Orientation to the WorldSkills Assessment Ecosystem</vt:lpstr>
      <vt:lpstr>Why Are We Talking About WorldSkills?</vt:lpstr>
      <vt:lpstr>Test Project = Assessment Vehicle</vt:lpstr>
      <vt:lpstr>Marking Scheme = Feedback &amp; Scoring Tool</vt:lpstr>
      <vt:lpstr>The Triangle of Excellence</vt:lpstr>
      <vt:lpstr>WorldSkills Assessment Life-Cycle</vt:lpstr>
      <vt:lpstr>Who Benefits from These Tools?</vt:lpstr>
      <vt:lpstr>WorldSkills Assessment Principles</vt:lpstr>
      <vt:lpstr>How This Helps You as a VET Teacher</vt:lpstr>
      <vt:lpstr>Quick Check: Discussion or Reflection</vt:lpstr>
      <vt:lpstr>Summary</vt:lpstr>
      <vt:lpstr>2. Building Blocks of a Test Project</vt:lpstr>
      <vt:lpstr>What is a Test Project?</vt:lpstr>
      <vt:lpstr>Purpose of a Test Project</vt:lpstr>
      <vt:lpstr>Test Project Formats</vt:lpstr>
      <vt:lpstr>Core Elements of a Test Project</vt:lpstr>
      <vt:lpstr>Aligning TPs with Standards</vt:lpstr>
      <vt:lpstr>Writing an Effective Task</vt:lpstr>
      <vt:lpstr>Tips for Classroom Adaptation</vt:lpstr>
      <vt:lpstr>Quality Assurance in WS TPs</vt:lpstr>
      <vt:lpstr>Create a Mini Test Project</vt:lpstr>
      <vt:lpstr>Summary</vt:lpstr>
      <vt:lpstr>3. Designing a Marking Scheme</vt:lpstr>
      <vt:lpstr>What is a Marking Scheme?</vt:lpstr>
      <vt:lpstr>Core Components of a Marking Scheme</vt:lpstr>
      <vt:lpstr>Assessment Methods</vt:lpstr>
      <vt:lpstr>Judgement: The 0–3 Scale</vt:lpstr>
      <vt:lpstr>Example Aspect with Judgement Descriptors</vt:lpstr>
      <vt:lpstr>Measurement Marking Example</vt:lpstr>
      <vt:lpstr>Designing a Simple Marking Scheme</vt:lpstr>
      <vt:lpstr>Ensuring Consistency &amp; Fairness</vt:lpstr>
      <vt:lpstr>Summary</vt:lpstr>
      <vt:lpstr>4. How to Use TPs &amp; Marking Schemes in Teaching &amp; Learning</vt:lpstr>
      <vt:lpstr>From Competition to Classroom</vt:lpstr>
      <vt:lpstr>Key Applications in Teaching</vt:lpstr>
      <vt:lpstr>Benefits for Students</vt:lpstr>
      <vt:lpstr>Feedback = Learning</vt:lpstr>
      <vt:lpstr>Differentiating for All Learners</vt:lpstr>
      <vt:lpstr>Promoting Self-Assessment &amp; Ownership</vt:lpstr>
      <vt:lpstr>Data-Driven Improvement</vt:lpstr>
      <vt:lpstr>Activity: Teaching Scenario Simulation</vt:lpstr>
      <vt:lpstr>Tips for Getting Started</vt:lpstr>
      <vt:lpstr>Summary</vt:lpstr>
      <vt:lpstr>5. Assessor Competences &amp; Ethical Considerations</vt:lpstr>
      <vt:lpstr>The Role of the Assessor</vt:lpstr>
      <vt:lpstr>Key Assessor Competences</vt:lpstr>
      <vt:lpstr>Ethical Principles in Assessment</vt:lpstr>
      <vt:lpstr>Avoiding Bias in Judgement</vt:lpstr>
      <vt:lpstr>Working in Assessment Teams</vt:lpstr>
      <vt:lpstr>Listening &amp; Feedback Skills</vt:lpstr>
      <vt:lpstr>Student-Centered Assessment</vt:lpstr>
      <vt:lpstr>Activity: Assessor Reflection</vt:lpstr>
      <vt:lpstr>The WorldSkills Spirit</vt:lpstr>
      <vt:lpstr>Summary</vt:lpstr>
      <vt:lpstr>6. Practice Lab: Create, Mark &amp; Reflect</vt:lpstr>
      <vt:lpstr>Overview of the Lab</vt:lpstr>
      <vt:lpstr>Step 1: Design Your Mini Test Project</vt:lpstr>
      <vt:lpstr>Step 2: Build the Marking Scheme</vt:lpstr>
      <vt:lpstr>Step 3: Simulate the Assessment</vt:lpstr>
      <vt:lpstr>Step 4: Reflect and Discuss</vt:lpstr>
      <vt:lpstr>Output of the Practice Lab</vt:lpstr>
      <vt:lpstr>Follow-Up Ideas</vt:lpstr>
      <vt:lpstr>Summary </vt:lpstr>
      <vt:lpstr>7. Wrap-Up and Action Plan</vt:lpstr>
      <vt:lpstr>Quick Recap of Module 4 </vt:lpstr>
      <vt:lpstr>Knowledge &amp; Skills Checklist</vt:lpstr>
      <vt:lpstr>Group Reflection</vt:lpstr>
      <vt:lpstr>Action Plan Template</vt:lpstr>
      <vt:lpstr>Peer Exchange: Good Practice Wall</vt:lpstr>
      <vt:lpstr>Connecting to a Wider Community</vt:lpstr>
      <vt:lpstr>Final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 Dumitrache</dc:creator>
  <cp:lastModifiedBy>Victor Dumitrache</cp:lastModifiedBy>
  <cp:revision>5</cp:revision>
  <dcterms:created xsi:type="dcterms:W3CDTF">2025-03-24T19:15:43Z</dcterms:created>
  <dcterms:modified xsi:type="dcterms:W3CDTF">2025-03-24T21:00:48Z</dcterms:modified>
</cp:coreProperties>
</file>