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34" y="10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5634F-083C-EEC0-DB79-64CD91CF1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F51B0E-A0B5-4E4F-3F15-CFC47974DC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76FC0-5050-3ACF-48C5-863D09F45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690-F910-4370-BE40-94163F3DD225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AA5FD-C7B8-CE4F-E18F-54F11EEC9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46017-6BF5-8ABE-D7C3-541F63C15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3B067-ECFB-4859-B98A-0C25CFE7F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3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0F1A7-A61C-9AD0-C817-4F839E5EC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DCF76-1164-A7A1-55F9-84D68EC6E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ABBFD0-F154-F573-7811-E3274577C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690-F910-4370-BE40-94163F3DD225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EE5580-FF2F-6D80-608B-78001742F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388F6-1029-FAB0-A7D0-694C6E031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3B067-ECFB-4859-B98A-0C25CFE7F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91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006644-7917-38F3-E7A5-90D66EECC1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0D3A5D-F11C-B43E-55B7-0E6AF9EEFF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03C33-46D6-398C-B054-E79D658D8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690-F910-4370-BE40-94163F3DD225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0B5C0-D97C-8674-968C-16AA7FEA2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B5F9F4-F493-E3D4-9CCF-9F4833B8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3B067-ECFB-4859-B98A-0C25CFE7F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3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E9225-19B3-EAE2-23F3-17F7EAB90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4C62E-7652-5D8E-981B-1F0BBC550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88E28-2B46-19F3-8A39-77AF77C83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690-F910-4370-BE40-94163F3DD225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8EABD-B172-1EE7-1B36-04D61AA3F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8000A-073C-861E-7E71-1A2857DC1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3B067-ECFB-4859-B98A-0C25CFE7F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126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89D2B-1055-03BF-602F-478569E9B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5D4DA7-61C0-4277-D9AA-CCD899382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F1BFF-56CB-9B27-16C6-264DAAB3F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690-F910-4370-BE40-94163F3DD225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989E1-D133-90E9-6C94-4FBA9EDBE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D0523-AA78-ACF9-BAFB-73FBDDAA8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3B067-ECFB-4859-B98A-0C25CFE7F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679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DE024-96A9-639A-290D-50DA474C1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6225F-1C30-BAE9-DFF8-FB38A14B20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8EAF8-CA01-5D6F-BE3B-29B4F7994E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1B316-9883-EB61-6D44-C7433C700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690-F910-4370-BE40-94163F3DD225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0CF658-655B-AB96-21A7-B6D2BF9A6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BCB0BE-E0A6-FD7C-7EED-C3C54C71E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3B067-ECFB-4859-B98A-0C25CFE7F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4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298D6-BCA4-2855-556C-7E2B17384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D57F8B-7EEA-EE25-74F7-688B72061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BB219B-5CA4-8766-19E4-A07C31BD59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5AA749-BBFD-E1F2-CBE7-9AFEFB07B1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EE954F-A41D-3644-0D41-50EA38FAC8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6F484C-37B2-D742-5E85-9D0B93965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690-F910-4370-BE40-94163F3DD225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FCAF30-2A44-2FE1-8816-755AD3C1E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8189FB-EA90-381C-6012-61F8E38A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3B067-ECFB-4859-B98A-0C25CFE7F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14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1E101-56BE-BDD8-518A-F378C6CC6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69512B-1BDA-7305-4287-16C8A8976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690-F910-4370-BE40-94163F3DD225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377A11-6D3F-4882-39CE-BE000327B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35D471-E1B0-4B88-4C33-C10C3E27C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3B067-ECFB-4859-B98A-0C25CFE7F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722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8449C6-22C1-932A-74BF-5FCB9EA38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690-F910-4370-BE40-94163F3DD225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11576D-58DE-5F80-9D6B-8E025D537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0C8EDE-3CE6-0663-415D-C904FAF1C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3B067-ECFB-4859-B98A-0C25CFE7F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25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48C2D-EFD4-5412-8B9F-2745C579A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B3F67-133C-C1C7-3DBC-062410861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CEB0B8-907A-C21F-B3C6-C30A09C690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8C352C-D558-4160-F09B-694F0829A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690-F910-4370-BE40-94163F3DD225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E63A79-9FCC-593C-0DA1-180F8EB86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12EAC6-6EFE-D71D-6F25-C02CD3D59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3B067-ECFB-4859-B98A-0C25CFE7F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00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F01CD-4A6B-7FD3-FF19-312C79026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3F23B2-5B99-62CB-78BC-7E3CA2290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EBA2A0-8CC5-5495-B042-34915AF675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7C03D5-B4B6-B5C0-5652-8910E1599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690-F910-4370-BE40-94163F3DD225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E1B0D6-0369-8D0A-89B3-DD1A3CB99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A91E92-4E7A-D3F9-0885-0B0C7DAFB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3B067-ECFB-4859-B98A-0C25CFE7F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53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C2720C-F32A-C687-9F10-E6FDACD6F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828E0C-60CF-453A-548D-9DF97EED8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C4003-7595-54D5-962E-DD75FBC544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6B690-F910-4370-BE40-94163F3DD225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405E9-B1A7-AD7A-42CF-921A9E636D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6388C-9748-D4C3-CC34-11A36576B1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3B067-ECFB-4859-B98A-0C25CFE7F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50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273BB-1CF7-5278-9E7F-3EA1F65F87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Guide for Transition from Traditional Skills Competitions to Competitions Based on the WorldSkills Format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2C8ECD-42D4-930B-E6CA-84DE6DD110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837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3C412-F71D-4D84-729E-0B30F04EA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F61CD-53A7-7641-4CBD-AF0B564D1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9266"/>
            <a:ext cx="10515600" cy="1325563"/>
          </a:xfrm>
        </p:spPr>
        <p:txBody>
          <a:bodyPr/>
          <a:lstStyle/>
          <a:p>
            <a:r>
              <a:rPr lang="en-US" dirty="0"/>
              <a:t>Annexes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D5DC95B-2819-AEF5-897C-B2F86CD315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949639"/>
            <a:ext cx="667682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Glossary of terms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WorldSkills references &amp; resources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SkillsComp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partner contact points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Guide adaptation suggestions for other sectors</a:t>
            </a:r>
          </a:p>
        </p:txBody>
      </p:sp>
    </p:spTree>
    <p:extLst>
      <p:ext uri="{BB962C8B-B14F-4D97-AF65-F5344CB8AC3E}">
        <p14:creationId xmlns:p14="http://schemas.microsoft.com/office/powerpoint/2010/main" val="1534206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B24D2-7BA2-AA64-6B57-59B7A1B1C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9266"/>
            <a:ext cx="10515600" cy="1325563"/>
          </a:xfrm>
        </p:spPr>
        <p:txBody>
          <a:bodyPr/>
          <a:lstStyle/>
          <a:p>
            <a:r>
              <a:rPr lang="en-US" dirty="0"/>
              <a:t>1. Introduction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E6FAE5B-C8A9-ABBA-E618-0148010333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783364"/>
            <a:ext cx="1004909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Purpose of the guide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Target audience (teachers, school leaders, competition organizers, etc.)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Benefits of transitioning to WorldSkills-style competitions</a:t>
            </a:r>
          </a:p>
        </p:txBody>
      </p:sp>
    </p:spTree>
    <p:extLst>
      <p:ext uri="{BB962C8B-B14F-4D97-AF65-F5344CB8AC3E}">
        <p14:creationId xmlns:p14="http://schemas.microsoft.com/office/powerpoint/2010/main" val="3208938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082F8-D639-0C4E-CA3D-E915636F6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1E5A2-8D1A-A5BF-B0A6-A98EF0709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9266"/>
            <a:ext cx="10515600" cy="1325563"/>
          </a:xfrm>
        </p:spPr>
        <p:txBody>
          <a:bodyPr/>
          <a:lstStyle/>
          <a:p>
            <a:r>
              <a:rPr lang="en-US" dirty="0"/>
              <a:t>2. Understanding the Difference: Traditional vs WorldSkills Format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284589D-EECB-E2FE-AEED-225C109956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59340"/>
            <a:ext cx="105156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Key characteristics of traditional skills competitions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Key features of WorldSkills format (practical, industry-aligned, competency-based)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Comparative table: Traditional vs. WorldSkills model</a:t>
            </a:r>
          </a:p>
        </p:txBody>
      </p:sp>
    </p:spTree>
    <p:extLst>
      <p:ext uri="{BB962C8B-B14F-4D97-AF65-F5344CB8AC3E}">
        <p14:creationId xmlns:p14="http://schemas.microsoft.com/office/powerpoint/2010/main" val="837389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1C804-601A-2B4A-E363-291408DBF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AF0A7-AC76-95FE-1A2A-3F9617A94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9266"/>
            <a:ext cx="10515600" cy="1325563"/>
          </a:xfrm>
        </p:spPr>
        <p:txBody>
          <a:bodyPr/>
          <a:lstStyle/>
          <a:p>
            <a:r>
              <a:rPr lang="en-US" dirty="0"/>
              <a:t>3. Why Make the Transition?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159AF5C-9120-1DEA-93AA-5BB336F683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59152"/>
            <a:ext cx="725711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Addressing limitations of traditional models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Aligning VET with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labour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market needs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Increasing the attractiveness and relevance of VET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Supporting student motivation and excellence</a:t>
            </a:r>
          </a:p>
        </p:txBody>
      </p:sp>
    </p:spTree>
    <p:extLst>
      <p:ext uri="{BB962C8B-B14F-4D97-AF65-F5344CB8AC3E}">
        <p14:creationId xmlns:p14="http://schemas.microsoft.com/office/powerpoint/2010/main" val="323282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ADC4F-DCD2-582F-C56F-633037C58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73657-2D42-5C1E-D686-A551398DA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9266"/>
            <a:ext cx="10515600" cy="1325563"/>
          </a:xfrm>
        </p:spPr>
        <p:txBody>
          <a:bodyPr/>
          <a:lstStyle/>
          <a:p>
            <a:r>
              <a:rPr lang="en-US" dirty="0"/>
              <a:t>4. Step-by-Step Transition Framework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D93A969-D4A4-B4E8-E9B6-F2D81FAE45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369210"/>
            <a:ext cx="10515600" cy="5049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200" b="1" dirty="0"/>
              <a:t>4.1. Stage 1: Awareness &amp; Capacity Building</a:t>
            </a:r>
            <a:br>
              <a:rPr lang="en-US" sz="2200" dirty="0"/>
            </a:br>
            <a:r>
              <a:rPr lang="en-US" sz="2200" dirty="0"/>
              <a:t>– Engage stakeholders (teachers, principals, companies)</a:t>
            </a:r>
            <a:br>
              <a:rPr lang="en-US" sz="2200" dirty="0"/>
            </a:br>
            <a:r>
              <a:rPr lang="en-US" sz="2200" dirty="0"/>
              <a:t>– Training on WS methodology and assessment principles</a:t>
            </a:r>
          </a:p>
          <a:p>
            <a:pPr>
              <a:buNone/>
            </a:pPr>
            <a:r>
              <a:rPr lang="en-US" sz="2200" b="1" dirty="0"/>
              <a:t>4.2. Stage 2: Designing WS-style Competitions</a:t>
            </a:r>
            <a:br>
              <a:rPr lang="en-US" sz="2200" dirty="0"/>
            </a:br>
            <a:r>
              <a:rPr lang="en-US" sz="2200" dirty="0"/>
              <a:t>– Selecting relevant skills and themes</a:t>
            </a:r>
            <a:br>
              <a:rPr lang="en-US" sz="2200" dirty="0"/>
            </a:br>
            <a:r>
              <a:rPr lang="en-US" sz="2200" dirty="0"/>
              <a:t>– Writing test projects (based on industry tasks)</a:t>
            </a:r>
            <a:br>
              <a:rPr lang="en-US" sz="2200" dirty="0"/>
            </a:br>
            <a:r>
              <a:rPr lang="en-US" sz="2200" dirty="0"/>
              <a:t>– Designing marking schemes (measurement &amp; judgement)</a:t>
            </a:r>
          </a:p>
          <a:p>
            <a:pPr>
              <a:buNone/>
            </a:pPr>
            <a:r>
              <a:rPr lang="en-US" sz="2200" b="1" dirty="0"/>
              <a:t>4.3. Stage 3: Piloting &amp; Implementation</a:t>
            </a:r>
            <a:br>
              <a:rPr lang="en-US" sz="2200" dirty="0"/>
            </a:br>
            <a:r>
              <a:rPr lang="en-US" sz="2200" dirty="0"/>
              <a:t>– Organizing pilot competitions at school/regional level</a:t>
            </a:r>
            <a:br>
              <a:rPr lang="en-US" sz="2200" dirty="0"/>
            </a:br>
            <a:r>
              <a:rPr lang="en-US" sz="2200" dirty="0"/>
              <a:t>– Assigning roles (chief expert, assessors, technical support)</a:t>
            </a:r>
            <a:br>
              <a:rPr lang="en-US" sz="2200" dirty="0"/>
            </a:br>
            <a:r>
              <a:rPr lang="en-US" sz="2200" dirty="0"/>
              <a:t>– Evaluation and documentation</a:t>
            </a:r>
          </a:p>
          <a:p>
            <a:r>
              <a:rPr lang="en-US" sz="2200" b="1" dirty="0"/>
              <a:t>4.4. Stage 4: Scaling &amp; Sustainability</a:t>
            </a:r>
            <a:br>
              <a:rPr lang="en-US" sz="2200" dirty="0"/>
            </a:br>
            <a:r>
              <a:rPr lang="en-US" sz="2200" dirty="0"/>
              <a:t>– Creating a multi-level competition pathway (school–regional–national)</a:t>
            </a:r>
            <a:br>
              <a:rPr lang="en-US" sz="2200" dirty="0"/>
            </a:br>
            <a:r>
              <a:rPr lang="en-US" sz="2200" dirty="0"/>
              <a:t>– Involving companies as co-creators and assessors</a:t>
            </a:r>
            <a:br>
              <a:rPr lang="en-US" sz="2200" dirty="0"/>
            </a:br>
            <a:r>
              <a:rPr lang="en-US" sz="2200" dirty="0"/>
              <a:t>– Promoting visibility and stakeholder engagement</a:t>
            </a:r>
          </a:p>
        </p:txBody>
      </p:sp>
    </p:spTree>
    <p:extLst>
      <p:ext uri="{BB962C8B-B14F-4D97-AF65-F5344CB8AC3E}">
        <p14:creationId xmlns:p14="http://schemas.microsoft.com/office/powerpoint/2010/main" val="423149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4D389-25E9-7090-8840-0796ACCD4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B1D47-DDA3-E037-F94A-C3405610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9266"/>
            <a:ext cx="10515600" cy="1325563"/>
          </a:xfrm>
        </p:spPr>
        <p:txBody>
          <a:bodyPr/>
          <a:lstStyle/>
          <a:p>
            <a:r>
              <a:rPr lang="en-US" dirty="0"/>
              <a:t>5. Case Studies from </a:t>
            </a:r>
            <a:r>
              <a:rPr lang="en-US" dirty="0" err="1"/>
              <a:t>SkillsComp</a:t>
            </a:r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402A776-760A-80C3-49C5-C8EF6B0DB33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764829"/>
            <a:ext cx="845936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Examples from Romania, Poland, Slovakia, Czech Republic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Success stories and lessons learned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challenges were overcome</a:t>
            </a:r>
          </a:p>
        </p:txBody>
      </p:sp>
    </p:spTree>
    <p:extLst>
      <p:ext uri="{BB962C8B-B14F-4D97-AF65-F5344CB8AC3E}">
        <p14:creationId xmlns:p14="http://schemas.microsoft.com/office/powerpoint/2010/main" val="167215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71101-EC44-EA70-B89C-408A6F21E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5CC16-422B-BAC9-0D2E-E387F49D8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9266"/>
            <a:ext cx="10515600" cy="1325563"/>
          </a:xfrm>
        </p:spPr>
        <p:txBody>
          <a:bodyPr/>
          <a:lstStyle/>
          <a:p>
            <a:r>
              <a:rPr lang="en-US" dirty="0"/>
              <a:t>6. Templates and Tools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F8FF7CC-E021-4799-F8AE-EF0E31451E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764829"/>
            <a:ext cx="3887603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Test Project template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Marking Scheme template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Feedback form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Assessor role descriptions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Planning checklist</a:t>
            </a:r>
          </a:p>
        </p:txBody>
      </p:sp>
    </p:spTree>
    <p:extLst>
      <p:ext uri="{BB962C8B-B14F-4D97-AF65-F5344CB8AC3E}">
        <p14:creationId xmlns:p14="http://schemas.microsoft.com/office/powerpoint/2010/main" val="2782549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B1309-0241-03DB-00EC-1EFF0716D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0D32E-10BB-94C3-4592-7DBE79FD7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9266"/>
            <a:ext cx="10515600" cy="1325563"/>
          </a:xfrm>
        </p:spPr>
        <p:txBody>
          <a:bodyPr/>
          <a:lstStyle/>
          <a:p>
            <a:r>
              <a:rPr lang="en-US" dirty="0"/>
              <a:t>7. Common Challenges and How to Address Them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7175D05-3CD9-A690-B2B3-F8329125FE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949639"/>
            <a:ext cx="508504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Resistance to change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Lack of expertise in WS model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Limited resources or time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Building trust with industry partners</a:t>
            </a:r>
          </a:p>
        </p:txBody>
      </p:sp>
    </p:spTree>
    <p:extLst>
      <p:ext uri="{BB962C8B-B14F-4D97-AF65-F5344CB8AC3E}">
        <p14:creationId xmlns:p14="http://schemas.microsoft.com/office/powerpoint/2010/main" val="1501488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B67B9-199B-3F07-4DED-46B12CCE9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1DF5F-B37F-D2D1-AFC0-4A823AD7A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9266"/>
            <a:ext cx="10515600" cy="1325563"/>
          </a:xfrm>
        </p:spPr>
        <p:txBody>
          <a:bodyPr/>
          <a:lstStyle/>
          <a:p>
            <a:r>
              <a:rPr lang="en-US" dirty="0"/>
              <a:t>8. Long-Term Impact and Opportunities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ACFB70C-88C4-3DD9-728D-CB1AA8A1A6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949639"/>
            <a:ext cx="613180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Linking competitions with curriculum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Talent identification and career guidance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Opportunities for international engagement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Building a local ecosystem of excellence</a:t>
            </a:r>
          </a:p>
        </p:txBody>
      </p:sp>
    </p:spTree>
    <p:extLst>
      <p:ext uri="{BB962C8B-B14F-4D97-AF65-F5344CB8AC3E}">
        <p14:creationId xmlns:p14="http://schemas.microsoft.com/office/powerpoint/2010/main" val="2641507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362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Guide for Transition from Traditional Skills Competitions to Competitions Based on the WorldSkills Format</vt:lpstr>
      <vt:lpstr>1. Introduction</vt:lpstr>
      <vt:lpstr>2. Understanding the Difference: Traditional vs WorldSkills Format</vt:lpstr>
      <vt:lpstr>3. Why Make the Transition?</vt:lpstr>
      <vt:lpstr>4. Step-by-Step Transition Framework</vt:lpstr>
      <vt:lpstr>5. Case Studies from SkillsComp</vt:lpstr>
      <vt:lpstr>6. Templates and Tools</vt:lpstr>
      <vt:lpstr>7. Common Challenges and How to Address Them</vt:lpstr>
      <vt:lpstr>8. Long-Term Impact and Opportunities</vt:lpstr>
      <vt:lpstr>Annexes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 Dumitrache</dc:creator>
  <cp:lastModifiedBy>Victor Dumitrache</cp:lastModifiedBy>
  <cp:revision>1</cp:revision>
  <dcterms:created xsi:type="dcterms:W3CDTF">2025-03-24T21:14:19Z</dcterms:created>
  <dcterms:modified xsi:type="dcterms:W3CDTF">2025-03-24T21:22:01Z</dcterms:modified>
</cp:coreProperties>
</file>