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58" r:id="rId5"/>
    <p:sldId id="269" r:id="rId6"/>
    <p:sldId id="260" r:id="rId7"/>
    <p:sldId id="261" r:id="rId8"/>
    <p:sldId id="270" r:id="rId9"/>
    <p:sldId id="271" r:id="rId10"/>
    <p:sldId id="263" r:id="rId11"/>
    <p:sldId id="264" r:id="rId12"/>
    <p:sldId id="274" r:id="rId13"/>
    <p:sldId id="275" r:id="rId14"/>
    <p:sldId id="276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96E-6D18-4821-A3B0-BAA3A8A637C5}" type="datetimeFigureOut">
              <a:rPr lang="sk-SK" smtClean="0"/>
              <a:pPr/>
              <a:t>02.07.2022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D8332-746E-4462-8371-C3F460E1DC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96E-6D18-4821-A3B0-BAA3A8A637C5}" type="datetimeFigureOut">
              <a:rPr lang="sk-SK" smtClean="0"/>
              <a:pPr/>
              <a:t>02.07.2022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8332-746E-4462-8371-C3F460E1DC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96E-6D18-4821-A3B0-BAA3A8A637C5}" type="datetimeFigureOut">
              <a:rPr lang="sk-SK" smtClean="0"/>
              <a:pPr/>
              <a:t>02.07.2022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8332-746E-4462-8371-C3F460E1DC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19596E-6D18-4821-A3B0-BAA3A8A637C5}" type="datetimeFigureOut">
              <a:rPr lang="sk-SK" smtClean="0"/>
              <a:pPr/>
              <a:t>02.07.2022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BD8332-746E-4462-8371-C3F460E1DC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96E-6D18-4821-A3B0-BAA3A8A637C5}" type="datetimeFigureOut">
              <a:rPr lang="sk-SK" smtClean="0"/>
              <a:pPr/>
              <a:t>02.07.2022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8332-746E-4462-8371-C3F460E1DC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96E-6D18-4821-A3B0-BAA3A8A637C5}" type="datetimeFigureOut">
              <a:rPr lang="sk-SK" smtClean="0"/>
              <a:pPr/>
              <a:t>02.07.2022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8332-746E-4462-8371-C3F460E1DC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8332-746E-4462-8371-C3F460E1DC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96E-6D18-4821-A3B0-BAA3A8A637C5}" type="datetimeFigureOut">
              <a:rPr lang="sk-SK" smtClean="0"/>
              <a:pPr/>
              <a:t>02.07.2022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96E-6D18-4821-A3B0-BAA3A8A637C5}" type="datetimeFigureOut">
              <a:rPr lang="sk-SK" smtClean="0"/>
              <a:pPr/>
              <a:t>02.07.2022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8332-746E-4462-8371-C3F460E1DC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96E-6D18-4821-A3B0-BAA3A8A637C5}" type="datetimeFigureOut">
              <a:rPr lang="sk-SK" smtClean="0"/>
              <a:pPr/>
              <a:t>02.07.2022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8332-746E-4462-8371-C3F460E1DC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19596E-6D18-4821-A3B0-BAA3A8A637C5}" type="datetimeFigureOut">
              <a:rPr lang="sk-SK" smtClean="0"/>
              <a:pPr/>
              <a:t>02.07.2022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BD8332-746E-4462-8371-C3F460E1DC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96E-6D18-4821-A3B0-BAA3A8A637C5}" type="datetimeFigureOut">
              <a:rPr lang="sk-SK" smtClean="0"/>
              <a:pPr/>
              <a:t>02.07.2022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D8332-746E-4462-8371-C3F460E1DC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19596E-6D18-4821-A3B0-BAA3A8A637C5}" type="datetimeFigureOut">
              <a:rPr lang="sk-SK" smtClean="0"/>
              <a:pPr/>
              <a:t>02.07.2022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BD8332-746E-4462-8371-C3F460E1DC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ermeria.sk/vyvinova-psychologia-v-skratke-3-cast" TargetMode="External"/><Relationship Id="rId13" Type="http://schemas.openxmlformats.org/officeDocument/2006/relationships/hyperlink" Target="https://www.fermeria.sk/vyvinova-psychologia-v-skratke-4-cast" TargetMode="External"/><Relationship Id="rId3" Type="http://schemas.openxmlformats.org/officeDocument/2006/relationships/hyperlink" Target="http://www.vazen.sk/socialno_patologicke_javy" TargetMode="External"/><Relationship Id="rId7" Type="http://schemas.openxmlformats.org/officeDocument/2006/relationships/hyperlink" Target="https://eduworld.sk/cd/jana-antalova/4504/psychiater-peter-pothe-nas-zivot-zasadne-ovplyvnuju-spomienky-z-detstva" TargetMode="External"/><Relationship Id="rId12" Type="http://schemas.openxmlformats.org/officeDocument/2006/relationships/hyperlink" Target="https://mamaaja.sk/clanky/mama/mladsi-skolsky-vek" TargetMode="External"/><Relationship Id="rId2" Type="http://schemas.openxmlformats.org/officeDocument/2006/relationships/hyperlink" Target="https://www.mentem.sk/blog/teoria-motivac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lphipages.live/sk/zmiesany/hippocampus" TargetMode="External"/><Relationship Id="rId11" Type="http://schemas.openxmlformats.org/officeDocument/2006/relationships/hyperlink" Target="https://lekar.sk/clanok/spravanie-mozgu-v-obdobi-puberty" TargetMode="External"/><Relationship Id="rId5" Type="http://schemas.openxmlformats.org/officeDocument/2006/relationships/hyperlink" Target="https://vat.pravda.sk/clovek/clanok/403868-rane-detstvo-je-pre-pamat-rozhodujuce/" TargetMode="External"/><Relationship Id="rId10" Type="http://schemas.openxmlformats.org/officeDocument/2006/relationships/hyperlink" Target="https://www.familia.sk/emocionalna-trauma-hlad-po-laske-rodicov/" TargetMode="External"/><Relationship Id="rId4" Type="http://schemas.openxmlformats.org/officeDocument/2006/relationships/hyperlink" Target="http://www.psychologia.sk/texty/dospievanie3.htm" TargetMode="External"/><Relationship Id="rId9" Type="http://schemas.openxmlformats.org/officeDocument/2006/relationships/hyperlink" Target="https://www.dobrenoviny.sk/c/199656/terapeutka-radi-pozor-na-buduce-detska-traumy-takto-rozvod-vnimaju-male-deti-a-takto-tie-starsi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Diana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Nuošková</a:t>
            </a:r>
            <a:endParaRPr lang="sk-SK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Gymnázium Detva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Tretí 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ročník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Konzultant: Mgr. Erik </a:t>
            </a:r>
            <a:r>
              <a:rPr lang="sk-SK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Chalupský</a:t>
            </a:r>
            <a:endParaRPr lang="sk-SK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8800" b="1" dirty="0" smtClean="0">
                <a:latin typeface="Times New Roman" pitchFamily="18" charset="0"/>
                <a:cs typeface="Times New Roman" pitchFamily="18" charset="0"/>
              </a:rPr>
              <a:t>KEĎ DIEŤA MLČÍ</a:t>
            </a:r>
            <a:endParaRPr lang="sk-SK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Cieľom práce bolo pripraviť si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rozhovor pre špeciálneho pedagóga a školskú psychologičku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na objasnenie aktuálnej problematiky: 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		– aké je 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správanie traumatizovaných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detí v škole a ako to na ich správaní možno postrehnúť,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pripraviť si aktivitu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 rámci etickej výchovy pre žiakov piateho ročníka na 3. Základnej škole v Detve, na základe ktorej sme diskutovali o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detskom trápení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 následne nám na papier nakreslili, čo ich v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hĺbke duši trápi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 o čom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nechcú rozprávať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ani okoliu.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Times New Roman" pitchFamily="18" charset="0"/>
                <a:cs typeface="Times New Roman" pitchFamily="18" charset="0"/>
              </a:rPr>
              <a:t>PRAKTICKÁ ČASŤ</a:t>
            </a:r>
            <a:endParaRPr lang="sk-SK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274655911_490254339417286_630000449380879740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21505" y="-464371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ok 10" descr="274867191_472895544487191_835346608500953471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02967" y="2726529"/>
            <a:ext cx="3357567" cy="447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74647863_332316922289807_36393415350284345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38226" y="-523902"/>
            <a:ext cx="4857784" cy="647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 descr="274605734_3061161667531166_853738233541480991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53943" y="803655"/>
            <a:ext cx="5036380" cy="671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74970064_265582585730308_727084206204628338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85785" y="-500089"/>
            <a:ext cx="3857653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 descr="274647642_3060917657490169_706924771431190613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179091" y="1964522"/>
            <a:ext cx="4071968" cy="542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74653343_966394720684083_293759308027397192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4232703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 descr="274717220_638742797201787_566718432675416168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43427" y="642921"/>
            <a:ext cx="3857634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Cieľom stredoškolskej odbornej práce bolo poukázať na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faktory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ovplyvňujúce psychický vývoj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dieťaťa od narodenia až po dospelosť.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Okolie a hlavne rodina by sa mala od samého začiatku snažiť v zdravej miere uspokojovať jeho potreby a zodpovedať mu každú jeho otázku počas dospievania, pretože práve to ho vedie k zodpovednému životu.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Pre dieťa v ranom detstve alebo práve v období dospievania je veľmi prospešné, ak ho rodina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vychováva v láske a má v nej oporu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Tieto všetky skutočnosti sa ďalej odzrkadľujú v sociálnych skupinách a v profesionálnej sfére, akým býva práve výber povolania. </a:t>
            </a:r>
          </a:p>
          <a:p>
            <a:pPr>
              <a:buFont typeface="Arial" pitchFamily="34" charset="0"/>
              <a:buChar char="•"/>
            </a:pP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Niet krajších spomienok pre dieťa, akými sú spomienky na vyrovnané detstvo a láskavých rodičov.</a:t>
            </a:r>
            <a:endParaRPr lang="sk-SK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Times New Roman" pitchFamily="18" charset="0"/>
                <a:cs typeface="Times New Roman" pitchFamily="18" charset="0"/>
              </a:rPr>
              <a:t>ZÁVER</a:t>
            </a:r>
            <a:endParaRPr lang="sk-SK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https://www.mentem.sk/blog/teoria-motivacie/</a:t>
            </a:r>
            <a:endParaRPr lang="sk-SK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http://www.vazen.sk/socialno_patologicke_javy</a:t>
            </a:r>
            <a:endParaRPr lang="sk-SK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http://www.psychologia.sk/texty/dospievanie3.htm</a:t>
            </a:r>
            <a:endParaRPr lang="sk-SK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Rané detstvo je pre pamäť rozhodujúce - Človek - Veda a technika - Pravda</a:t>
            </a:r>
            <a:endParaRPr lang="sk-SK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60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hipokampus</a:t>
            </a: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 | Definícia, umiestnenie, funkcia a fakty (</a:t>
            </a:r>
            <a:r>
              <a:rPr lang="sk-SK" sz="60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delphipages.live</a:t>
            </a: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)</a:t>
            </a:r>
            <a:endParaRPr lang="sk-SK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Psychiater Peter </a:t>
            </a:r>
            <a:r>
              <a:rPr lang="sk-SK" sz="60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Pöthe</a:t>
            </a: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: Náš život zásadne ovplyvňujú spomienky z detstva (</a:t>
            </a:r>
            <a:r>
              <a:rPr lang="sk-SK" sz="60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eduworld.sk</a:t>
            </a: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)</a:t>
            </a:r>
            <a:endParaRPr lang="sk-SK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Vývinová psychológia v skratke - 3.časť | </a:t>
            </a:r>
            <a:r>
              <a:rPr lang="sk-SK" sz="6000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Fermeria</a:t>
            </a:r>
            <a:endParaRPr lang="sk-SK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6000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Terapeutka</a:t>
            </a: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 radí: Deti vnímajú rozvod veľmi citlivo. Viete, ako reagujú v rôznom veku? - Dobré noviny (</a:t>
            </a:r>
            <a:r>
              <a:rPr lang="sk-SK" sz="6000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dobrenoviny.sk</a:t>
            </a: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)</a:t>
            </a:r>
            <a:endParaRPr lang="sk-SK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EMOCIONÁLNA TRAUMA- HLAD PO LÁSKE RODIČOV | </a:t>
            </a:r>
            <a:r>
              <a:rPr lang="sk-SK" sz="60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Familia.sk</a:t>
            </a:r>
            <a:endParaRPr lang="sk-SK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Správanie mozgu v období puberty | </a:t>
            </a:r>
            <a:r>
              <a:rPr lang="sk-SK" sz="60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Lekar.sk</a:t>
            </a:r>
            <a:endParaRPr lang="sk-SK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Od prvej triedy až po pubertu | Mama | Články | MAMA a Ja</a:t>
            </a:r>
            <a:endParaRPr lang="sk-SK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60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Vývinová psychológia v skratke - 4.časť | </a:t>
            </a:r>
            <a:r>
              <a:rPr lang="sk-SK" sz="6000" u="sng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Fermeria</a:t>
            </a:r>
            <a:endParaRPr lang="sk-SK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6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Bilbao</a:t>
            </a:r>
            <a:r>
              <a:rPr lang="sk-SK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Á. 2018. Detský mozog vysvetlený rodičom</a:t>
            </a:r>
          </a:p>
          <a:p>
            <a:pPr>
              <a:buNone/>
            </a:pPr>
            <a:r>
              <a:rPr lang="sk-SK" sz="6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Gáborová</a:t>
            </a:r>
            <a:r>
              <a:rPr lang="sk-SK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Ľ., </a:t>
            </a:r>
            <a:r>
              <a:rPr lang="sk-SK" sz="6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Porubčanová</a:t>
            </a:r>
            <a:r>
              <a:rPr lang="sk-SK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D. 2016. Vybrané kapitoly z vývinovej psychológie</a:t>
            </a:r>
          </a:p>
          <a:p>
            <a:pPr>
              <a:buNone/>
            </a:pPr>
            <a:r>
              <a:rPr lang="sk-SK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Verešová, M. a kol. 2011. Sociálna psychológia – človek vo vzťahoch</a:t>
            </a:r>
          </a:p>
          <a:p>
            <a:pPr>
              <a:buNone/>
            </a:pPr>
            <a:r>
              <a:rPr lang="sk-SK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Verešová, M. a kol. 2019. Prehľad všeobecnej psychológie</a:t>
            </a:r>
          </a:p>
          <a:p>
            <a:pPr>
              <a:buNone/>
            </a:pPr>
            <a:r>
              <a:rPr lang="sk-SK" sz="6000" dirty="0" smtClean="0">
                <a:latin typeface="Times New Roman" pitchFamily="18" charset="0"/>
                <a:cs typeface="Times New Roman" pitchFamily="18" charset="0"/>
              </a:rPr>
              <a:t>Mgr. Martina Kmeťová, školský psychológ</a:t>
            </a:r>
          </a:p>
          <a:p>
            <a:pPr>
              <a:buNone/>
            </a:pPr>
            <a:r>
              <a:rPr lang="sk-SK" sz="6000" dirty="0" smtClean="0">
                <a:latin typeface="Times New Roman" pitchFamily="18" charset="0"/>
                <a:cs typeface="Times New Roman" pitchFamily="18" charset="0"/>
              </a:rPr>
              <a:t>Mgr. Andrea Lišková, špeciálny pedagóg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POUŽITÁ LITERATÚRA V PRÁCI</a:t>
            </a:r>
            <a:endParaRPr lang="sk-SK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7200" b="1" i="1" dirty="0" smtClean="0">
                <a:latin typeface="Times New Roman" pitchFamily="18" charset="0"/>
                <a:cs typeface="Times New Roman" pitchFamily="18" charset="0"/>
              </a:rPr>
              <a:t>ĎAKUJEM ZA POZORNOSŤ</a:t>
            </a:r>
            <a:endParaRPr lang="sk-SK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Takmer každý z nás sa ocitne v </a:t>
            </a:r>
            <a:r>
              <a:rPr lang="sk-SK" sz="2700" b="1" u="sng" dirty="0" smtClean="0">
                <a:latin typeface="Times New Roman" pitchFamily="18" charset="0"/>
                <a:cs typeface="Times New Roman" pitchFamily="18" charset="0"/>
              </a:rPr>
              <a:t>beznádejnej situácii</a:t>
            </a: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, kedy pocítime dotyk </a:t>
            </a:r>
            <a:r>
              <a:rPr lang="sk-SK" sz="2700" b="1" u="sng" dirty="0" smtClean="0">
                <a:latin typeface="Times New Roman" pitchFamily="18" charset="0"/>
                <a:cs typeface="Times New Roman" pitchFamily="18" charset="0"/>
              </a:rPr>
              <a:t>bezmocnosti</a:t>
            </a: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V hlave nám prúdia myšlienky, ktoré nás ťahajú ku dnu. </a:t>
            </a:r>
          </a:p>
          <a:p>
            <a:pPr>
              <a:buFont typeface="Arial" pitchFamily="34" charset="0"/>
              <a:buChar char="•"/>
            </a:pP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Takéto pocity sa v častých prípadoch rodia v duši malého dieťaťa, kedy je jeho psychika </a:t>
            </a:r>
            <a:r>
              <a:rPr lang="sk-SK" sz="2700" b="1" u="sng" dirty="0" smtClean="0">
                <a:latin typeface="Times New Roman" pitchFamily="18" charset="0"/>
                <a:cs typeface="Times New Roman" pitchFamily="18" charset="0"/>
              </a:rPr>
              <a:t>veľmi citlivá</a:t>
            </a: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V dospelosti spôsobia </a:t>
            </a:r>
            <a:r>
              <a:rPr lang="sk-SK" sz="2700" b="1" u="sng" dirty="0" smtClean="0">
                <a:latin typeface="Times New Roman" pitchFamily="18" charset="0"/>
                <a:cs typeface="Times New Roman" pitchFamily="18" charset="0"/>
              </a:rPr>
              <a:t>traumu</a:t>
            </a: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, ktorá býva často ťažko znesiteľná.  </a:t>
            </a:r>
            <a:endParaRPr lang="sk-SK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Čo je bezmocnosť? – Eprakone – ezoterika a spirituali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953000"/>
            <a:ext cx="33337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Bezmocnost a zlost - Zábavné učení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786322"/>
            <a:ext cx="2286016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vykriky ,bezmocnost... - Fotografia - Fotogaléria | ePhoto.sk - foto,  fotografie, fotoapará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52"/>
            <a:ext cx="2096474" cy="1368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 descr="Are rapists using crying children to lure victims? - ThatsNonsense.com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929198"/>
            <a:ext cx="2681464" cy="1599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ázok 10" descr="Fenomén naučenej bezmocnosti je novodobým morom. Prečo nič nerobíme v  situáciách, ktoré sú nám nepríjemné? | interez.sk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0"/>
            <a:ext cx="2357454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ok 12" descr="sad, child, boy, kid, crying, tears, sadness, mood, emotions, people, down  | Pikist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142852"/>
            <a:ext cx="2174159" cy="1437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ok 13" descr="Keď cítime bezmocnosť – Eprakone – ezoterika a spiritualit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3071810"/>
            <a:ext cx="78581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Cieľom predkladanej stredoškolskej odbornej práce je poukázať na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faktory ovplyvňujúce psychický vývoj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dieťaťa od narodenia až po dospelosť.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Kde je zasiate úplne prvotné semienko trápenia, ktorého korene sa pretkajú telom a mysľou, a na ktoré nám už nestačí ani vlastná sila?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Čo všetko ukrýva duša dieťaťa, ktorá na pohľad vyzerá vyrovnane a šťastne a medzitým jeho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pocity vo vnútri bojujú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sk-SK" dirty="0" smtClean="0"/>
              <a:t>	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Times New Roman" pitchFamily="18" charset="0"/>
                <a:cs typeface="Times New Roman" pitchFamily="18" charset="0"/>
              </a:rPr>
              <a:t>CIEĽ PRÁCE</a:t>
            </a:r>
            <a:endParaRPr lang="sk-SK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Vývinová psychológia :: psycholo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929198"/>
            <a:ext cx="1785950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8" name="Picture 4" descr="Vývin dieťaťa: v ktorej fáze práve ste? | Mama | Články | MAMA a 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143512"/>
            <a:ext cx="3929048" cy="1484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Pri spracovávaní tejto témy sme využívali odbornú literatúru a publikácie a takisto sme sa opierali a využívali internetové zdroje.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Našu stredoškolskú odbornú prácu sme konzultovali so špeciálnou pedagogičkou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Mgr. Andreou Liškovou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 školskou psychologičkou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Mgr. Martinou Kmeťovou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Pri spracovávaní stredoškolskej práce s názvom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Keď dieťa mlčí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nám poskytla informácie aj klinická psychologička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Mgr. Veronika </a:t>
            </a:r>
            <a:r>
              <a:rPr lang="sk-SK" b="1" u="sng" dirty="0" err="1" smtClean="0">
                <a:latin typeface="Times New Roman" pitchFamily="18" charset="0"/>
                <a:cs typeface="Times New Roman" pitchFamily="18" charset="0"/>
              </a:rPr>
              <a:t>Vaculčiaková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Výskum na 3. Základnej škole v Detve spojený s kresbami od jednotlivých detí nám umožnila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Mgr. Tatiana </a:t>
            </a:r>
            <a:r>
              <a:rPr lang="sk-SK" b="1" u="sng" dirty="0" err="1" smtClean="0">
                <a:latin typeface="Times New Roman" pitchFamily="18" charset="0"/>
                <a:cs typeface="Times New Roman" pitchFamily="18" charset="0"/>
              </a:rPr>
              <a:t>Šufliarska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Times New Roman" pitchFamily="18" charset="0"/>
                <a:cs typeface="Times New Roman" pitchFamily="18" charset="0"/>
              </a:rPr>
              <a:t>METODIKA PRÁCE</a:t>
            </a:r>
            <a:endParaRPr lang="sk-SK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Základné princípy psychiky dieťaťa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Psychický vývoj dieťaťa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Rané detstvo: 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1.) Novorodenec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2.) Dojča 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3.) Batoľa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4.) Predškolský vek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Dospievanie: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1.) Mladší školský vek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2.) Starší školský vek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3.) Adolescencia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b="1" dirty="0" smtClean="0">
                <a:latin typeface="Times New Roman" pitchFamily="18" charset="0"/>
                <a:cs typeface="Times New Roman" pitchFamily="18" charset="0"/>
              </a:rPr>
              <a:t>TEORETICKÁ ČASŤ</a:t>
            </a:r>
            <a:endParaRPr lang="sk-SK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Psychika | Detské choroby | DetskeChoroby.Rodinka.s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500174"/>
            <a:ext cx="1714512" cy="1285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02" name="Picture 2" descr="Rané detstvo je pre pamäť rozhodujúce - Človek - Veda a technika - Prav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43116"/>
            <a:ext cx="2766433" cy="15525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04" name="Picture 4" descr="SPOMIENKY z raného detstva: prečo si tak málo pamätáme? | Dieťa | Články |  MAMA a 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929066"/>
            <a:ext cx="2571768" cy="1363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06" name="Picture 6" descr="Najpredávanejšie - dospievanie - 1 z 5 | Panta Rhe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00504"/>
            <a:ext cx="1278291" cy="1881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V teoretickej časti práca približuje </a:t>
            </a:r>
            <a:r>
              <a:rPr lang="sk-SK" sz="2100" b="1" u="sng" dirty="0" smtClean="0">
                <a:latin typeface="Times New Roman" pitchFamily="18" charset="0"/>
                <a:cs typeface="Times New Roman" pitchFamily="18" charset="0"/>
              </a:rPr>
              <a:t>psychiku dieťaťa </a:t>
            </a: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od narodenia až po jeho dospelosť. </a:t>
            </a:r>
          </a:p>
          <a:p>
            <a:pPr>
              <a:buFont typeface="Arial" pitchFamily="34" charset="0"/>
              <a:buChar char="•"/>
            </a:pP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V jednotlivých fázach od raného detstva až po obdobie adolescencie sa zameriame na </a:t>
            </a:r>
            <a:r>
              <a:rPr lang="sk-SK" sz="2100" b="1" u="sng" dirty="0" smtClean="0">
                <a:latin typeface="Times New Roman" pitchFamily="18" charset="0"/>
                <a:cs typeface="Times New Roman" pitchFamily="18" charset="0"/>
              </a:rPr>
              <a:t>vývoj psychiky</a:t>
            </a: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Mnoho rodičov vníma svoje dieťa ako krehkú a závislú bytosť. </a:t>
            </a:r>
          </a:p>
          <a:p>
            <a:pPr>
              <a:buFont typeface="Arial" pitchFamily="34" charset="0"/>
              <a:buChar char="•"/>
            </a:pP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Všetky deti majú prirodzený sklon rásť a plne sa rozvíjať. </a:t>
            </a:r>
          </a:p>
          <a:p>
            <a:pPr>
              <a:buFont typeface="Arial" pitchFamily="34" charset="0"/>
              <a:buChar char="•"/>
            </a:pP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Tým, že každé dieťa má tendenciu dosiahnuť svoj maximálny potenciál, </a:t>
            </a:r>
            <a:r>
              <a:rPr lang="sk-SK" sz="2100" b="1" u="sng" dirty="0" err="1" smtClean="0">
                <a:latin typeface="Times New Roman" pitchFamily="18" charset="0"/>
                <a:cs typeface="Times New Roman" pitchFamily="18" charset="0"/>
              </a:rPr>
              <a:t>Maslow</a:t>
            </a: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 na objasnenie tohto faktu vytvoril pyramídu.</a:t>
            </a:r>
          </a:p>
          <a:p>
            <a:pPr>
              <a:buNone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sk-SK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7 znakov, ktoré nám prezrádzajú, že naša duša je veľmi unavená a pomaly  umiera - MAXky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72008"/>
            <a:ext cx="3345180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8" name="Picture 2" descr="Abraham Harold Maslow was an American psychologist who was best known for  creating Maslo… | Maslow's hierarchy of needs, Maslow's hierarchy of needs, Abraham  mas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0"/>
            <a:ext cx="2416927" cy="1533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220" name="AutoShape 4" descr="Potreby človeka - Občianska výchova 9.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222" name="AutoShape 6" descr="Potreby človeka - Občianska výchova 9.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Obrázok 8" descr="Slavná Maslowova pyramida potřeb funguje jinak, než si myslíte, a  nevytvořil ji Maslow | Prima Zoo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572008"/>
            <a:ext cx="3286148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Každé jedno dieťa má zložitý mozog, ktorý mu umožňuje cítiť      a premýšľať. 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Bábätko má už pri narodení takmer všetky </a:t>
            </a:r>
            <a:r>
              <a:rPr lang="sk-SK" sz="2400" b="1" u="sng" dirty="0" smtClean="0">
                <a:latin typeface="Times New Roman" pitchFamily="18" charset="0"/>
                <a:cs typeface="Times New Roman" pitchFamily="18" charset="0"/>
              </a:rPr>
              <a:t>stovky miliárd neurónov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ktoré bude mať vo vyššom veku.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Tieto neuróny si vyvinú medzi sebou </a:t>
            </a:r>
            <a:r>
              <a:rPr lang="sk-SK" sz="2400" b="1" u="sng" dirty="0" smtClean="0">
                <a:latin typeface="Times New Roman" pitchFamily="18" charset="0"/>
                <a:cs typeface="Times New Roman" pitchFamily="18" charset="0"/>
              </a:rPr>
              <a:t>trilióny spojení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a každé toto spojenie sa nazýva </a:t>
            </a:r>
            <a:r>
              <a:rPr lang="sk-SK" sz="2400" b="1" u="sng" dirty="0" err="1" smtClean="0">
                <a:latin typeface="Times New Roman" pitchFamily="18" charset="0"/>
                <a:cs typeface="Times New Roman" pitchFamily="18" charset="0"/>
              </a:rPr>
              <a:t>synapsia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Využívané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synapsie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zosilnejú, slabé sú naopak potláčané. 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Toto prerieďovanie nadbytočných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synapsií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postupuje mozgom, od jeho zadných častí dopredu, smerom k čelu. 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Ako posledné, sa reorganizujú čelné laloky 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ZÁKLADNÉ PRINCÍPY PSYCHIKY DIEŤAŤA</a:t>
            </a:r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ZŠ VNB VII / 2 - Neur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841748"/>
            <a:ext cx="2381228" cy="184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Anatómia neurónov: ľudská bioló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07617"/>
            <a:ext cx="2038296" cy="115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Je vytvorený umelý synapsie, ktorý môže byť súčasťou elektronického mozg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1488705" cy="85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Nová štúdia: Vedci zistili, ktoré typy neurónov ukladajú informácie do  dlhodobej pamäti - VEDA NA DOSA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5643578"/>
            <a:ext cx="2041040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Predný lalok Anatómia a funkcie (s obrázkami) / neuropsychológie |  Thpanorama - Urobte si dnes lepšie!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5686445"/>
            <a:ext cx="1764257" cy="117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Rané detstvo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je pre pamäť dieťaťa rozhodujúce.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Vplyv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negatívnych udalostí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počas tohto obdobia je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silný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Nervové vypätie v detstve zapríčiňuje v organizme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nežiaduce hormonálne zmeny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Traumy z detstva sú preto základným stavebným kameňom negatívnych emócií –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úzkostí a depresií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Novorodenci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Dojčatá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Batoľatá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Deti v predškolskom veku                                                                   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b="1" dirty="0" smtClean="0">
                <a:latin typeface="Times New Roman" pitchFamily="18" charset="0"/>
                <a:cs typeface="Times New Roman" pitchFamily="18" charset="0"/>
              </a:rPr>
              <a:t>RANÉ DETSTVO</a:t>
            </a:r>
            <a:endParaRPr lang="sk-SK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Čo všetko dokáže novorodenec - Babyweb.s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000504"/>
            <a:ext cx="1785950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ok 4" descr="Rast dojčaťa: rastie vaše dieťatko rýchlo alebo pomaly? - Nutriklu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000504"/>
            <a:ext cx="1960103" cy="13075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ok 5" descr="Dôležité pravidlá, keď máte doma batoľa - Dobré rady a nápad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143512"/>
            <a:ext cx="1928324" cy="1285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Obrázok 6" descr="Predškolský vek | Mama | Články | MAMA a J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286388"/>
            <a:ext cx="1984067" cy="1393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Dospievanie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je čas medzi ranným detstvom a dospelosťou.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Potrebná pevná vzťahová väzba vytváraná v prvých rokoch života.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Prijatie zo strany matky aj otca, z oboch strán rovnako.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Dieťa si tvorí obraz o sebe na základe toho ako sa k nemu správa okolie – hlavne jeho najbližší. </a:t>
            </a:r>
          </a:p>
          <a:p>
            <a:pPr>
              <a:buFont typeface="Arial" pitchFamily="34" charset="0"/>
              <a:buChar char="•"/>
            </a:pP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Narušené vzťahy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medzi rodičmi ovplyvňujú duševné dozrievanie dieťaťa –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pocity krivdy, sklamania a ohrozenia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Deti v mladšom školskom veku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Deti v staršom školskom veku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Adolescenti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 smtClean="0">
                <a:latin typeface="Times New Roman" pitchFamily="18" charset="0"/>
                <a:cs typeface="Times New Roman" pitchFamily="18" charset="0"/>
              </a:rPr>
              <a:t>DOSPIEVANIE</a:t>
            </a:r>
            <a:endParaRPr lang="sk-SK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Vývinová psychológia v skratke - 3.časť | Fermer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643446"/>
            <a:ext cx="2428892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ok 4" descr="Adolescencia - fázy dospievan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857760"/>
            <a:ext cx="1785950" cy="114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ok 5" descr="Vývinová psychológia v skratke - 4.časť | Fermer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643578"/>
            <a:ext cx="2238323" cy="984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1335</TotalTime>
  <Words>790</Words>
  <Application>Microsoft Office PowerPoint</Application>
  <PresentationFormat>Prezentácia na obrazovke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Papier</vt:lpstr>
      <vt:lpstr>KEĎ DIEŤA MLČÍ</vt:lpstr>
      <vt:lpstr>Snímka 2</vt:lpstr>
      <vt:lpstr>CIEĽ PRÁCE</vt:lpstr>
      <vt:lpstr>METODIKA PRÁCE</vt:lpstr>
      <vt:lpstr>TEORETICKÁ ČASŤ</vt:lpstr>
      <vt:lpstr>Snímka 6</vt:lpstr>
      <vt:lpstr>ZÁKLADNÉ PRINCÍPY PSYCHIKY DIEŤAŤA</vt:lpstr>
      <vt:lpstr>RANÉ DETSTVO</vt:lpstr>
      <vt:lpstr>DOSPIEVANIE</vt:lpstr>
      <vt:lpstr>PRAKTICKÁ ČASŤ</vt:lpstr>
      <vt:lpstr>Snímka 11</vt:lpstr>
      <vt:lpstr>Snímka 12</vt:lpstr>
      <vt:lpstr>Snímka 13</vt:lpstr>
      <vt:lpstr>Snímka 14</vt:lpstr>
      <vt:lpstr>ZÁVER</vt:lpstr>
      <vt:lpstr>POUŽITÁ LITERATÚRA V PRÁCI</vt:lpstr>
      <vt:lpstr>ĎAKUJEM ZA POZORNOSŤ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Brano</dc:creator>
  <cp:lastModifiedBy>Brano</cp:lastModifiedBy>
  <cp:revision>68</cp:revision>
  <dcterms:created xsi:type="dcterms:W3CDTF">2022-03-01T14:32:39Z</dcterms:created>
  <dcterms:modified xsi:type="dcterms:W3CDTF">2022-07-02T14:38:44Z</dcterms:modified>
</cp:coreProperties>
</file>